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67" r:id="rId1"/>
  </p:sldMasterIdLst>
  <p:notesMasterIdLst>
    <p:notesMasterId r:id="rId37"/>
  </p:notesMasterIdLst>
  <p:sldIdLst>
    <p:sldId id="669" r:id="rId2"/>
    <p:sldId id="904" r:id="rId3"/>
    <p:sldId id="905" r:id="rId4"/>
    <p:sldId id="906" r:id="rId5"/>
    <p:sldId id="907" r:id="rId6"/>
    <p:sldId id="909" r:id="rId7"/>
    <p:sldId id="910" r:id="rId8"/>
    <p:sldId id="911" r:id="rId9"/>
    <p:sldId id="912" r:id="rId10"/>
    <p:sldId id="914" r:id="rId11"/>
    <p:sldId id="916" r:id="rId12"/>
    <p:sldId id="917" r:id="rId13"/>
    <p:sldId id="918" r:id="rId14"/>
    <p:sldId id="913" r:id="rId15"/>
    <p:sldId id="920" r:id="rId16"/>
    <p:sldId id="922" r:id="rId17"/>
    <p:sldId id="921" r:id="rId18"/>
    <p:sldId id="923" r:id="rId19"/>
    <p:sldId id="937" r:id="rId20"/>
    <p:sldId id="924" r:id="rId21"/>
    <p:sldId id="925" r:id="rId22"/>
    <p:sldId id="926" r:id="rId23"/>
    <p:sldId id="927" r:id="rId24"/>
    <p:sldId id="928" r:id="rId25"/>
    <p:sldId id="919" r:id="rId26"/>
    <p:sldId id="929" r:id="rId27"/>
    <p:sldId id="930" r:id="rId28"/>
    <p:sldId id="931" r:id="rId29"/>
    <p:sldId id="932" r:id="rId30"/>
    <p:sldId id="938" r:id="rId31"/>
    <p:sldId id="933" r:id="rId32"/>
    <p:sldId id="934" r:id="rId33"/>
    <p:sldId id="935" r:id="rId34"/>
    <p:sldId id="936" r:id="rId35"/>
    <p:sldId id="781" r:id="rId36"/>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112" userDrawn="1">
          <p15:clr>
            <a:srgbClr val="A4A3A4"/>
          </p15:clr>
        </p15:guide>
        <p15:guide id="2" pos="14829" userDrawn="1">
          <p15:clr>
            <a:srgbClr val="A4A3A4"/>
          </p15:clr>
        </p15:guide>
        <p15:guide id="3" pos="527" userDrawn="1">
          <p15:clr>
            <a:srgbClr val="A4A3A4"/>
          </p15:clr>
        </p15:guide>
        <p15:guide id="5" orient="horz" pos="528" userDrawn="1">
          <p15:clr>
            <a:srgbClr val="A4A3A4"/>
          </p15:clr>
        </p15:guide>
        <p15:guide id="41" pos="7678" userDrawn="1">
          <p15:clr>
            <a:srgbClr val="A4A3A4"/>
          </p15:clr>
        </p15:guide>
        <p15:guide id="46" orient="horz" pos="434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CDC8"/>
    <a:srgbClr val="F89387"/>
    <a:srgbClr val="BEE2D2"/>
    <a:srgbClr val="0C3F5D"/>
    <a:srgbClr val="B9D9F3"/>
    <a:srgbClr val="8FCFB6"/>
    <a:srgbClr val="A7CBBC"/>
    <a:srgbClr val="FFFFFF"/>
    <a:srgbClr val="E0A71A"/>
    <a:srgbClr val="775A0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129" autoAdjust="0"/>
    <p:restoredTop sz="85794" autoAdjust="0"/>
  </p:normalViewPr>
  <p:slideViewPr>
    <p:cSldViewPr snapToGrid="0" snapToObjects="1">
      <p:cViewPr varScale="1">
        <p:scale>
          <a:sx n="88" d="100"/>
          <a:sy n="88" d="100"/>
        </p:scale>
        <p:origin x="1768" y="216"/>
      </p:cViewPr>
      <p:guideLst>
        <p:guide orient="horz" pos="8112"/>
        <p:guide pos="14829"/>
        <p:guide pos="527"/>
        <p:guide orient="horz" pos="528"/>
        <p:guide pos="7678"/>
        <p:guide orient="horz" pos="4344"/>
      </p:guideLst>
    </p:cSldViewPr>
  </p:slideViewPr>
  <p:notesTextViewPr>
    <p:cViewPr>
      <p:scale>
        <a:sx n="100" d="100"/>
        <a:sy n="100" d="100"/>
      </p:scale>
      <p:origin x="0" y="0"/>
    </p:cViewPr>
  </p:notesTextViewPr>
  <p:sorterViewPr>
    <p:cViewPr>
      <p:scale>
        <a:sx n="24" d="100"/>
        <a:sy n="24"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8.png>
</file>

<file path=ppt/media/image19.png>
</file>

<file path=ppt/media/image2.png>
</file>

<file path=ppt/media/image20.png>
</file>

<file path=ppt/media/image28.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Lato Regular"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Lato Regular" charset="0"/>
              </a:defRPr>
            </a:lvl1pPr>
          </a:lstStyle>
          <a:p>
            <a:fld id="{EFC10EE1-B198-C942-8235-326C972CBB30}" type="datetimeFigureOut">
              <a:rPr lang="en-US" smtClean="0"/>
              <a:pPr/>
              <a:t>2/20/23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Lato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Lato Regular" charset="0"/>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b="0" i="0" kern="1200">
        <a:solidFill>
          <a:schemeClr val="tx1"/>
        </a:solidFill>
        <a:latin typeface="Lato Regular" charset="0"/>
        <a:ea typeface="+mn-ea"/>
        <a:cs typeface="+mn-cs"/>
      </a:defRPr>
    </a:lvl1pPr>
    <a:lvl2pPr marL="914217" algn="l" defTabSz="914217" rtl="0" eaLnBrk="1" latinLnBrk="0" hangingPunct="1">
      <a:defRPr sz="2400" b="0" i="0" kern="1200">
        <a:solidFill>
          <a:schemeClr val="tx1"/>
        </a:solidFill>
        <a:latin typeface="Lato Regular" charset="0"/>
        <a:ea typeface="+mn-ea"/>
        <a:cs typeface="+mn-cs"/>
      </a:defRPr>
    </a:lvl2pPr>
    <a:lvl3pPr marL="1828434" algn="l" defTabSz="914217" rtl="0" eaLnBrk="1" latinLnBrk="0" hangingPunct="1">
      <a:defRPr sz="2400" b="0" i="0" kern="1200">
        <a:solidFill>
          <a:schemeClr val="tx1"/>
        </a:solidFill>
        <a:latin typeface="Lato Regular" charset="0"/>
        <a:ea typeface="+mn-ea"/>
        <a:cs typeface="+mn-cs"/>
      </a:defRPr>
    </a:lvl3pPr>
    <a:lvl4pPr marL="2742651" algn="l" defTabSz="914217" rtl="0" eaLnBrk="1" latinLnBrk="0" hangingPunct="1">
      <a:defRPr sz="2400" b="0" i="0" kern="1200">
        <a:solidFill>
          <a:schemeClr val="tx1"/>
        </a:solidFill>
        <a:latin typeface="Lato Regular" charset="0"/>
        <a:ea typeface="+mn-ea"/>
        <a:cs typeface="+mn-cs"/>
      </a:defRPr>
    </a:lvl4pPr>
    <a:lvl5pPr marL="3656868" algn="l" defTabSz="914217" rtl="0" eaLnBrk="1" latinLnBrk="0" hangingPunct="1">
      <a:defRPr sz="2400" b="0" i="0" kern="1200">
        <a:solidFill>
          <a:schemeClr val="tx1"/>
        </a:solidFill>
        <a:latin typeface="Lato Regular" charset="0"/>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1</a:t>
            </a:fld>
            <a:endParaRPr lang="en-US"/>
          </a:p>
        </p:txBody>
      </p:sp>
    </p:spTree>
    <p:extLst>
      <p:ext uri="{BB962C8B-B14F-4D97-AF65-F5344CB8AC3E}">
        <p14:creationId xmlns:p14="http://schemas.microsoft.com/office/powerpoint/2010/main" val="2712208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Journalizing</a:t>
            </a:r>
          </a:p>
        </p:txBody>
      </p:sp>
      <p:sp>
        <p:nvSpPr>
          <p:cNvPr id="4" name="Slide Number Placeholder 3"/>
          <p:cNvSpPr>
            <a:spLocks noGrp="1"/>
          </p:cNvSpPr>
          <p:nvPr>
            <p:ph type="sldNum" sz="quarter" idx="5"/>
          </p:nvPr>
        </p:nvSpPr>
        <p:spPr/>
        <p:txBody>
          <a:bodyPr/>
          <a:lstStyle/>
          <a:p>
            <a:fld id="{006BE02D-20C0-F840-AFAC-BEA99C74FDC2}" type="slidenum">
              <a:rPr lang="en-US" smtClean="0"/>
              <a:pPr/>
              <a:t>2</a:t>
            </a:fld>
            <a:endParaRPr lang="en-US" dirty="0"/>
          </a:p>
        </p:txBody>
      </p:sp>
    </p:spTree>
    <p:extLst>
      <p:ext uri="{BB962C8B-B14F-4D97-AF65-F5344CB8AC3E}">
        <p14:creationId xmlns:p14="http://schemas.microsoft.com/office/powerpoint/2010/main" val="4188237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Service revenue</a:t>
            </a:r>
          </a:p>
          <a:p>
            <a:r>
              <a:rPr lang="en-US" dirty="0"/>
              <a:t>Year </a:t>
            </a:r>
          </a:p>
          <a:p>
            <a:r>
              <a:rPr lang="en-US" dirty="0"/>
              <a:t>0 -&gt; 1,200</a:t>
            </a:r>
          </a:p>
          <a:p>
            <a:r>
              <a:rPr lang="en-US" dirty="0"/>
              <a:t>0 -&gt; 1,500</a:t>
            </a:r>
          </a:p>
          <a:p>
            <a:r>
              <a:rPr lang="en-US" dirty="0"/>
              <a:t>0 -&gt; 2,000</a:t>
            </a:r>
          </a:p>
        </p:txBody>
      </p:sp>
      <p:sp>
        <p:nvSpPr>
          <p:cNvPr id="4" name="Slide Number Placeholder 3"/>
          <p:cNvSpPr>
            <a:spLocks noGrp="1"/>
          </p:cNvSpPr>
          <p:nvPr>
            <p:ph type="sldNum" sz="quarter" idx="5"/>
          </p:nvPr>
        </p:nvSpPr>
        <p:spPr/>
        <p:txBody>
          <a:bodyPr/>
          <a:lstStyle/>
          <a:p>
            <a:fld id="{006BE02D-20C0-F840-AFAC-BEA99C74FDC2}" type="slidenum">
              <a:rPr lang="en-US" smtClean="0"/>
              <a:pPr/>
              <a:t>3</a:t>
            </a:fld>
            <a:endParaRPr lang="en-US" dirty="0"/>
          </a:p>
        </p:txBody>
      </p:sp>
    </p:spTree>
    <p:extLst>
      <p:ext uri="{BB962C8B-B14F-4D97-AF65-F5344CB8AC3E}">
        <p14:creationId xmlns:p14="http://schemas.microsoft.com/office/powerpoint/2010/main" val="40662643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t>
            </a:r>
          </a:p>
        </p:txBody>
      </p:sp>
      <p:sp>
        <p:nvSpPr>
          <p:cNvPr id="4" name="Slide Number Placeholder 3"/>
          <p:cNvSpPr>
            <a:spLocks noGrp="1"/>
          </p:cNvSpPr>
          <p:nvPr>
            <p:ph type="sldNum" sz="quarter" idx="5"/>
          </p:nvPr>
        </p:nvSpPr>
        <p:spPr/>
        <p:txBody>
          <a:bodyPr/>
          <a:lstStyle/>
          <a:p>
            <a:fld id="{006BE02D-20C0-F840-AFAC-BEA99C74FDC2}" type="slidenum">
              <a:rPr lang="en-US" smtClean="0"/>
              <a:pPr/>
              <a:t>4</a:t>
            </a:fld>
            <a:endParaRPr lang="en-US" dirty="0"/>
          </a:p>
        </p:txBody>
      </p:sp>
    </p:spTree>
    <p:extLst>
      <p:ext uri="{BB962C8B-B14F-4D97-AF65-F5344CB8AC3E}">
        <p14:creationId xmlns:p14="http://schemas.microsoft.com/office/powerpoint/2010/main" val="3111290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Ch1</a:t>
            </a:r>
          </a:p>
        </p:txBody>
      </p:sp>
      <p:sp>
        <p:nvSpPr>
          <p:cNvPr id="4" name="Slide Number Placeholder 3"/>
          <p:cNvSpPr>
            <a:spLocks noGrp="1"/>
          </p:cNvSpPr>
          <p:nvPr>
            <p:ph type="sldNum" sz="quarter" idx="5"/>
          </p:nvPr>
        </p:nvSpPr>
        <p:spPr/>
        <p:txBody>
          <a:bodyPr/>
          <a:lstStyle/>
          <a:p>
            <a:fld id="{006BE02D-20C0-F840-AFAC-BEA99C74FDC2}" type="slidenum">
              <a:rPr lang="en-US" smtClean="0"/>
              <a:pPr/>
              <a:t>18</a:t>
            </a:fld>
            <a:endParaRPr lang="en-US" dirty="0"/>
          </a:p>
        </p:txBody>
      </p:sp>
    </p:spTree>
    <p:extLst>
      <p:ext uri="{BB962C8B-B14F-4D97-AF65-F5344CB8AC3E}">
        <p14:creationId xmlns:p14="http://schemas.microsoft.com/office/powerpoint/2010/main" val="2326184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Reverse order of liquidity</a:t>
            </a:r>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23</a:t>
            </a:fld>
            <a:endParaRPr lang="en-US" dirty="0"/>
          </a:p>
        </p:txBody>
      </p:sp>
    </p:spTree>
    <p:extLst>
      <p:ext uri="{BB962C8B-B14F-4D97-AF65-F5344CB8AC3E}">
        <p14:creationId xmlns:p14="http://schemas.microsoft.com/office/powerpoint/2010/main" val="31240596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i="0" u="none" strike="noStrike" baseline="0" dirty="0">
                <a:latin typeface="STIX-Bold"/>
              </a:rPr>
              <a:t>Depreciation </a:t>
            </a:r>
            <a:r>
              <a:rPr lang="en-US" sz="1800" b="0" i="0" u="none" strike="noStrike" baseline="0" dirty="0">
                <a:latin typeface="STIX-Regular"/>
              </a:rPr>
              <a:t>is the practice of allocating the cost of assets to a number of years</a:t>
            </a:r>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26</a:t>
            </a:fld>
            <a:endParaRPr lang="en-US" dirty="0"/>
          </a:p>
        </p:txBody>
      </p:sp>
    </p:spTree>
    <p:extLst>
      <p:ext uri="{BB962C8B-B14F-4D97-AF65-F5344CB8AC3E}">
        <p14:creationId xmlns:p14="http://schemas.microsoft.com/office/powerpoint/2010/main" val="3857215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operating cycle of a company is the average time that it takes to purchase inventory, sell it on account, and then collect cash from customers</a:t>
            </a:r>
          </a:p>
          <a:p>
            <a:endParaRPr lang="en-US" dirty="0"/>
          </a:p>
          <a:p>
            <a:r>
              <a:rPr lang="en-US" dirty="0"/>
              <a:t>companies usually list these items in the reverse order in which they expect to convert them into cash</a:t>
            </a:r>
          </a:p>
        </p:txBody>
      </p:sp>
      <p:sp>
        <p:nvSpPr>
          <p:cNvPr id="4" name="Slide Number Placeholder 3"/>
          <p:cNvSpPr>
            <a:spLocks noGrp="1"/>
          </p:cNvSpPr>
          <p:nvPr>
            <p:ph type="sldNum" sz="quarter" idx="5"/>
          </p:nvPr>
        </p:nvSpPr>
        <p:spPr/>
        <p:txBody>
          <a:bodyPr/>
          <a:lstStyle/>
          <a:p>
            <a:fld id="{006BE02D-20C0-F840-AFAC-BEA99C74FDC2}" type="slidenum">
              <a:rPr lang="en-US" smtClean="0"/>
              <a:pPr/>
              <a:t>28</a:t>
            </a:fld>
            <a:endParaRPr lang="en-US" dirty="0"/>
          </a:p>
        </p:txBody>
      </p:sp>
    </p:spTree>
    <p:extLst>
      <p:ext uri="{BB962C8B-B14F-4D97-AF65-F5344CB8AC3E}">
        <p14:creationId xmlns:p14="http://schemas.microsoft.com/office/powerpoint/2010/main" val="1616093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35</a:t>
            </a:fld>
            <a:endParaRPr lang="en-US" dirty="0"/>
          </a:p>
        </p:txBody>
      </p:sp>
    </p:spTree>
    <p:extLst>
      <p:ext uri="{BB962C8B-B14F-4D97-AF65-F5344CB8AC3E}">
        <p14:creationId xmlns:p14="http://schemas.microsoft.com/office/powerpoint/2010/main" val="2856809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7C9BCF80-70D9-4DC5-BD83-7395EA7B38BA}"/>
              </a:ext>
            </a:extLst>
          </p:cNvPr>
          <p:cNvSpPr>
            <a:spLocks noGrp="1"/>
          </p:cNvSpPr>
          <p:nvPr>
            <p:ph type="ftr" sz="quarter" idx="11"/>
          </p:nvPr>
        </p:nvSpPr>
        <p:spPr>
          <a:xfrm>
            <a:off x="558800" y="12941302"/>
            <a:ext cx="18834099" cy="774699"/>
          </a:xfrm>
        </p:spPr>
        <p:txBody>
          <a:bodyPr/>
          <a:lstStyle>
            <a:lvl1pPr algn="l">
              <a:defRPr sz="3600"/>
            </a:lvl1pPr>
          </a:lstStyle>
          <a:p>
            <a:r>
              <a:rPr lang="en-US" dirty="0"/>
              <a:t>Ch4 Completing the Accounting Cycle | ACT2111 Introductory Financial Accounting (2023)</a:t>
            </a:r>
          </a:p>
        </p:txBody>
      </p:sp>
      <p:sp>
        <p:nvSpPr>
          <p:cNvPr id="5" name="Slide Number Placeholder 4">
            <a:extLst>
              <a:ext uri="{FF2B5EF4-FFF2-40B4-BE49-F238E27FC236}">
                <a16:creationId xmlns:a16="http://schemas.microsoft.com/office/drawing/2014/main" id="{91A73CDD-3304-459D-8BC9-270AAEFB8C96}"/>
              </a:ext>
            </a:extLst>
          </p:cNvPr>
          <p:cNvSpPr>
            <a:spLocks noGrp="1"/>
          </p:cNvSpPr>
          <p:nvPr>
            <p:ph type="sldNum" sz="quarter" idx="12"/>
          </p:nvPr>
        </p:nvSpPr>
        <p:spPr>
          <a:xfrm>
            <a:off x="17216715" y="12941301"/>
            <a:ext cx="5484971" cy="730250"/>
          </a:xfrm>
        </p:spPr>
        <p:txBody>
          <a:bodyPr/>
          <a:lstStyle>
            <a:lvl1pPr>
              <a:defRPr sz="3600"/>
            </a:lvl1pPr>
          </a:lstStyle>
          <a:p>
            <a:fld id="{EBE3AD81-3AD4-9C46-856E-C08CF1183C60}" type="slidenum">
              <a:rPr lang="en-US" smtClean="0"/>
              <a:pPr/>
              <a:t>‹#›</a:t>
            </a:fld>
            <a:endParaRPr lang="en-US" dirty="0"/>
          </a:p>
        </p:txBody>
      </p:sp>
      <p:sp>
        <p:nvSpPr>
          <p:cNvPr id="6" name="Rectangle 5">
            <a:extLst>
              <a:ext uri="{FF2B5EF4-FFF2-40B4-BE49-F238E27FC236}">
                <a16:creationId xmlns:a16="http://schemas.microsoft.com/office/drawing/2014/main" id="{63532EAD-F934-4312-912A-7501B648BFFA}"/>
              </a:ext>
            </a:extLst>
          </p:cNvPr>
          <p:cNvSpPr/>
          <p:nvPr userDrawn="1"/>
        </p:nvSpPr>
        <p:spPr>
          <a:xfrm>
            <a:off x="558802" y="406400"/>
            <a:ext cx="23214581" cy="12261850"/>
          </a:xfrm>
          <a:prstGeom prst="rect">
            <a:avLst/>
          </a:prstGeom>
          <a:solidFill>
            <a:srgbClr val="FFFFFF">
              <a:alpha val="85098"/>
            </a:srgb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2" name="Title 1">
            <a:extLst>
              <a:ext uri="{FF2B5EF4-FFF2-40B4-BE49-F238E27FC236}">
                <a16:creationId xmlns:a16="http://schemas.microsoft.com/office/drawing/2014/main" id="{7C915225-3F96-4D3C-9DE3-882D1D1189C6}"/>
              </a:ext>
            </a:extLst>
          </p:cNvPr>
          <p:cNvSpPr>
            <a:spLocks noGrp="1"/>
          </p:cNvSpPr>
          <p:nvPr>
            <p:ph type="title"/>
          </p:nvPr>
        </p:nvSpPr>
        <p:spPr>
          <a:xfrm>
            <a:off x="990600" y="730253"/>
            <a:ext cx="22301200" cy="1327149"/>
          </a:xfrm>
        </p:spPr>
        <p:txBody>
          <a:bodyPr>
            <a:normAutofit/>
          </a:bodyPr>
          <a:lstStyle>
            <a:lvl1pPr>
              <a:defRPr sz="7200" b="1">
                <a:solidFill>
                  <a:schemeClr val="accent6"/>
                </a:solidFill>
                <a:latin typeface="Lato Black"/>
              </a:defRPr>
            </a:lvl1pPr>
          </a:lstStyle>
          <a:p>
            <a:r>
              <a:rPr lang="en-US" dirty="0"/>
              <a:t>Click to edit Master title style</a:t>
            </a:r>
          </a:p>
        </p:txBody>
      </p:sp>
      <p:sp>
        <p:nvSpPr>
          <p:cNvPr id="13" name="Content Placeholder 12">
            <a:extLst>
              <a:ext uri="{FF2B5EF4-FFF2-40B4-BE49-F238E27FC236}">
                <a16:creationId xmlns:a16="http://schemas.microsoft.com/office/drawing/2014/main" id="{F2D9BA7B-9333-43E7-B9FC-FA1CFA1843DF}"/>
              </a:ext>
            </a:extLst>
          </p:cNvPr>
          <p:cNvSpPr>
            <a:spLocks noGrp="1"/>
          </p:cNvSpPr>
          <p:nvPr>
            <p:ph sz="quarter" idx="13"/>
          </p:nvPr>
        </p:nvSpPr>
        <p:spPr>
          <a:xfrm>
            <a:off x="990600" y="2330379"/>
            <a:ext cx="22301200" cy="10033073"/>
          </a:xfrm>
        </p:spPr>
        <p:txBody>
          <a:bodyPr>
            <a:normAutofit/>
          </a:bodyPr>
          <a:lstStyle>
            <a:lvl1pPr marL="857264" indent="-857264">
              <a:buFont typeface="Wingdings" panose="05000000000000000000" pitchFamily="2" charset="2"/>
              <a:buChar char="q"/>
              <a:defRPr sz="6000">
                <a:solidFill>
                  <a:schemeClr val="tx2"/>
                </a:solidFill>
              </a:defRPr>
            </a:lvl1pPr>
            <a:lvl2pPr marL="1599997" indent="-685811">
              <a:buFont typeface="Wingdings" panose="05000000000000000000" pitchFamily="2" charset="2"/>
              <a:buChar char="q"/>
              <a:defRPr sz="4800">
                <a:solidFill>
                  <a:schemeClr val="tx2"/>
                </a:solidFill>
              </a:defRPr>
            </a:lvl2pPr>
            <a:lvl3pPr marL="2399883" indent="-571509">
              <a:buFont typeface="Wingdings" panose="05000000000000000000" pitchFamily="2" charset="2"/>
              <a:buChar char="q"/>
              <a:defRPr sz="4000">
                <a:solidFill>
                  <a:schemeClr val="tx2"/>
                </a:solidFill>
              </a:defRPr>
            </a:lvl3pPr>
            <a:lvl4pPr marL="3314069" indent="-571509">
              <a:buFont typeface="Wingdings" panose="05000000000000000000" pitchFamily="2" charset="2"/>
              <a:buChar char="q"/>
              <a:defRPr sz="3600">
                <a:solidFill>
                  <a:schemeClr val="tx2"/>
                </a:solidFill>
              </a:defRPr>
            </a:lvl4pPr>
            <a:lvl5pPr marL="4228255" indent="-571509">
              <a:buFont typeface="Wingdings" panose="05000000000000000000" pitchFamily="2" charset="2"/>
              <a:buChar char="q"/>
              <a:defRPr sz="3600">
                <a:solidFill>
                  <a:schemeClr val="tx2"/>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57590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434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yout 02">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B04D456D-FE1C-5C43-A674-EF4EAE80C1CF}"/>
              </a:ext>
            </a:extLst>
          </p:cNvPr>
          <p:cNvSpPr>
            <a:spLocks noGrp="1"/>
          </p:cNvSpPr>
          <p:nvPr>
            <p:ph type="pic" sz="quarter" idx="10"/>
          </p:nvPr>
        </p:nvSpPr>
        <p:spPr>
          <a:xfrm>
            <a:off x="10905068" y="3"/>
            <a:ext cx="13471948" cy="13715999"/>
          </a:xfrm>
          <a:solidFill>
            <a:schemeClr val="bg1">
              <a:lumMod val="95000"/>
            </a:schemeClr>
          </a:solidFill>
        </p:spPr>
        <p:txBody>
          <a:bodyPr>
            <a:normAutofit/>
          </a:bodyPr>
          <a:lstStyle>
            <a:lvl1pPr>
              <a:defRPr sz="2101"/>
            </a:lvl1pPr>
          </a:lstStyle>
          <a:p>
            <a:endParaRPr lang="en-US"/>
          </a:p>
        </p:txBody>
      </p:sp>
    </p:spTree>
    <p:extLst>
      <p:ext uri="{BB962C8B-B14F-4D97-AF65-F5344CB8AC3E}">
        <p14:creationId xmlns:p14="http://schemas.microsoft.com/office/powerpoint/2010/main" val="12289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yout 03">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B04D456D-FE1C-5C43-A674-EF4EAE80C1CF}"/>
              </a:ext>
            </a:extLst>
          </p:cNvPr>
          <p:cNvSpPr>
            <a:spLocks noGrp="1"/>
          </p:cNvSpPr>
          <p:nvPr>
            <p:ph type="pic" sz="quarter" idx="10"/>
          </p:nvPr>
        </p:nvSpPr>
        <p:spPr>
          <a:xfrm>
            <a:off x="0" y="3"/>
            <a:ext cx="24377015" cy="13715999"/>
          </a:xfrm>
          <a:solidFill>
            <a:schemeClr val="bg1">
              <a:lumMod val="95000"/>
            </a:schemeClr>
          </a:solidFill>
        </p:spPr>
        <p:txBody>
          <a:bodyPr>
            <a:normAutofit/>
          </a:bodyPr>
          <a:lstStyle>
            <a:lvl1pPr>
              <a:defRPr sz="2101"/>
            </a:lvl1pPr>
          </a:lstStyle>
          <a:p>
            <a:endParaRPr lang="en-US"/>
          </a:p>
        </p:txBody>
      </p:sp>
    </p:spTree>
    <p:extLst>
      <p:ext uri="{BB962C8B-B14F-4D97-AF65-F5344CB8AC3E}">
        <p14:creationId xmlns:p14="http://schemas.microsoft.com/office/powerpoint/2010/main" val="1253532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ayout 04">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B04D456D-FE1C-5C43-A674-EF4EAE80C1CF}"/>
              </a:ext>
            </a:extLst>
          </p:cNvPr>
          <p:cNvSpPr>
            <a:spLocks noGrp="1"/>
          </p:cNvSpPr>
          <p:nvPr>
            <p:ph type="pic" sz="quarter" idx="10"/>
          </p:nvPr>
        </p:nvSpPr>
        <p:spPr>
          <a:xfrm>
            <a:off x="4361097" y="3003794"/>
            <a:ext cx="4046314" cy="7172148"/>
          </a:xfrm>
          <a:solidFill>
            <a:schemeClr val="bg1">
              <a:lumMod val="95000"/>
            </a:schemeClr>
          </a:solidFill>
        </p:spPr>
        <p:txBody>
          <a:bodyPr>
            <a:normAutofit/>
          </a:bodyPr>
          <a:lstStyle>
            <a:lvl1pPr>
              <a:defRPr sz="2101"/>
            </a:lvl1pPr>
          </a:lstStyle>
          <a:p>
            <a:endParaRPr lang="en-US"/>
          </a:p>
        </p:txBody>
      </p:sp>
    </p:spTree>
    <p:extLst>
      <p:ext uri="{BB962C8B-B14F-4D97-AF65-F5344CB8AC3E}">
        <p14:creationId xmlns:p14="http://schemas.microsoft.com/office/powerpoint/2010/main" val="3398021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yout 05">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B04D456D-FE1C-5C43-A674-EF4EAE80C1CF}"/>
              </a:ext>
            </a:extLst>
          </p:cNvPr>
          <p:cNvSpPr>
            <a:spLocks noGrp="1"/>
          </p:cNvSpPr>
          <p:nvPr>
            <p:ph type="pic" sz="quarter" idx="10"/>
          </p:nvPr>
        </p:nvSpPr>
        <p:spPr>
          <a:xfrm>
            <a:off x="3735618" y="2726247"/>
            <a:ext cx="5486704" cy="7284249"/>
          </a:xfrm>
          <a:solidFill>
            <a:schemeClr val="bg1">
              <a:lumMod val="95000"/>
            </a:schemeClr>
          </a:solidFill>
        </p:spPr>
        <p:txBody>
          <a:bodyPr>
            <a:normAutofit/>
          </a:bodyPr>
          <a:lstStyle>
            <a:lvl1pPr>
              <a:defRPr sz="2101"/>
            </a:lvl1pPr>
          </a:lstStyle>
          <a:p>
            <a:endParaRPr lang="en-US"/>
          </a:p>
        </p:txBody>
      </p:sp>
    </p:spTree>
    <p:extLst>
      <p:ext uri="{BB962C8B-B14F-4D97-AF65-F5344CB8AC3E}">
        <p14:creationId xmlns:p14="http://schemas.microsoft.com/office/powerpoint/2010/main" val="444179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yout 06">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B04D456D-FE1C-5C43-A674-EF4EAE80C1CF}"/>
              </a:ext>
            </a:extLst>
          </p:cNvPr>
          <p:cNvSpPr>
            <a:spLocks noGrp="1"/>
          </p:cNvSpPr>
          <p:nvPr>
            <p:ph type="pic" sz="quarter" idx="10"/>
          </p:nvPr>
        </p:nvSpPr>
        <p:spPr>
          <a:xfrm>
            <a:off x="-2388900" y="2443095"/>
            <a:ext cx="11916073" cy="7495097"/>
          </a:xfrm>
          <a:solidFill>
            <a:schemeClr val="bg1">
              <a:lumMod val="95000"/>
            </a:schemeClr>
          </a:solidFill>
        </p:spPr>
        <p:txBody>
          <a:bodyPr>
            <a:normAutofit/>
          </a:bodyPr>
          <a:lstStyle>
            <a:lvl1pPr>
              <a:defRPr sz="2101"/>
            </a:lvl1pPr>
          </a:lstStyle>
          <a:p>
            <a:endParaRPr lang="en-US"/>
          </a:p>
        </p:txBody>
      </p:sp>
    </p:spTree>
    <p:extLst>
      <p:ext uri="{BB962C8B-B14F-4D97-AF65-F5344CB8AC3E}">
        <p14:creationId xmlns:p14="http://schemas.microsoft.com/office/powerpoint/2010/main" val="4246094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966F027-0957-4913-981B-BDA37978D05E}"/>
              </a:ext>
            </a:extLst>
          </p:cNvPr>
          <p:cNvPicPr>
            <a:picLocks noChangeAspect="1"/>
          </p:cNvPicPr>
          <p:nvPr userDrawn="1"/>
        </p:nvPicPr>
        <p:blipFill>
          <a:blip r:embed="rId9" cstate="email">
            <a:extLst>
              <a:ext uri="{28A0092B-C50C-407E-A947-70E740481C1C}">
                <a14:useLocalDpi xmlns:a14="http://schemas.microsoft.com/office/drawing/2010/main" val="0"/>
              </a:ext>
            </a:extLst>
          </a:blip>
          <a:stretch>
            <a:fillRect/>
          </a:stretch>
        </p:blipFill>
        <p:spPr>
          <a:xfrm rot="10800000">
            <a:off x="0" y="73"/>
            <a:ext cx="24377650" cy="13715857"/>
          </a:xfrm>
          <a:prstGeom prst="rect">
            <a:avLst/>
          </a:prstGeom>
        </p:spPr>
      </p:pic>
      <p:grpSp>
        <p:nvGrpSpPr>
          <p:cNvPr id="8" name="Group 7">
            <a:extLst>
              <a:ext uri="{FF2B5EF4-FFF2-40B4-BE49-F238E27FC236}">
                <a16:creationId xmlns:a16="http://schemas.microsoft.com/office/drawing/2014/main" id="{6C1C0826-D186-47D4-B8BD-DAB7B25C0AFB}"/>
              </a:ext>
            </a:extLst>
          </p:cNvPr>
          <p:cNvGrpSpPr/>
          <p:nvPr userDrawn="1"/>
        </p:nvGrpSpPr>
        <p:grpSpPr>
          <a:xfrm>
            <a:off x="0" y="12922253"/>
            <a:ext cx="24377650" cy="793677"/>
            <a:chOff x="0" y="10911840"/>
            <a:chExt cx="24377650" cy="1645920"/>
          </a:xfrm>
        </p:grpSpPr>
        <p:grpSp>
          <p:nvGrpSpPr>
            <p:cNvPr id="9" name="Group 8">
              <a:extLst>
                <a:ext uri="{FF2B5EF4-FFF2-40B4-BE49-F238E27FC236}">
                  <a16:creationId xmlns:a16="http://schemas.microsoft.com/office/drawing/2014/main" id="{B42397F7-222A-43BA-9A27-934ABDEA2227}"/>
                </a:ext>
              </a:extLst>
            </p:cNvPr>
            <p:cNvGrpSpPr/>
            <p:nvPr/>
          </p:nvGrpSpPr>
          <p:grpSpPr>
            <a:xfrm>
              <a:off x="0" y="10911840"/>
              <a:ext cx="19838504" cy="1645920"/>
              <a:chOff x="0" y="10911840"/>
              <a:chExt cx="19838504" cy="1645920"/>
            </a:xfrm>
          </p:grpSpPr>
          <p:sp>
            <p:nvSpPr>
              <p:cNvPr id="13" name="Rectangle 12">
                <a:extLst>
                  <a:ext uri="{FF2B5EF4-FFF2-40B4-BE49-F238E27FC236}">
                    <a16:creationId xmlns:a16="http://schemas.microsoft.com/office/drawing/2014/main" id="{5BBB0F8A-FACF-4950-ADC1-FC999C3F8213}"/>
                  </a:ext>
                </a:extLst>
              </p:cNvPr>
              <p:cNvSpPr/>
              <p:nvPr/>
            </p:nvSpPr>
            <p:spPr>
              <a:xfrm>
                <a:off x="0" y="10911840"/>
                <a:ext cx="18238214" cy="16459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4" name="Parallelogram 13">
                <a:extLst>
                  <a:ext uri="{FF2B5EF4-FFF2-40B4-BE49-F238E27FC236}">
                    <a16:creationId xmlns:a16="http://schemas.microsoft.com/office/drawing/2014/main" id="{365ECB4D-F873-48E5-A106-00F07C56AB93}"/>
                  </a:ext>
                </a:extLst>
              </p:cNvPr>
              <p:cNvSpPr/>
              <p:nvPr/>
            </p:nvSpPr>
            <p:spPr>
              <a:xfrm>
                <a:off x="15903627" y="10911840"/>
                <a:ext cx="3934877" cy="1645920"/>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grpSp>
          <p:nvGrpSpPr>
            <p:cNvPr id="10" name="Group 9">
              <a:extLst>
                <a:ext uri="{FF2B5EF4-FFF2-40B4-BE49-F238E27FC236}">
                  <a16:creationId xmlns:a16="http://schemas.microsoft.com/office/drawing/2014/main" id="{7A7BC871-AB91-4E23-AB47-B718C2A40CC1}"/>
                </a:ext>
              </a:extLst>
            </p:cNvPr>
            <p:cNvGrpSpPr/>
            <p:nvPr/>
          </p:nvGrpSpPr>
          <p:grpSpPr>
            <a:xfrm>
              <a:off x="19838504" y="10911840"/>
              <a:ext cx="4539146" cy="1645920"/>
              <a:chOff x="19838504" y="10911840"/>
              <a:chExt cx="4539146" cy="1645920"/>
            </a:xfrm>
            <a:solidFill>
              <a:schemeClr val="accent2"/>
            </a:solidFill>
          </p:grpSpPr>
          <p:sp>
            <p:nvSpPr>
              <p:cNvPr id="11" name="Parallelogram 10">
                <a:extLst>
                  <a:ext uri="{FF2B5EF4-FFF2-40B4-BE49-F238E27FC236}">
                    <a16:creationId xmlns:a16="http://schemas.microsoft.com/office/drawing/2014/main" id="{7E17C0D4-A4CC-4BE1-8B90-A647D42CCDBD}"/>
                  </a:ext>
                </a:extLst>
              </p:cNvPr>
              <p:cNvSpPr/>
              <p:nvPr/>
            </p:nvSpPr>
            <p:spPr>
              <a:xfrm>
                <a:off x="19838504" y="10911840"/>
                <a:ext cx="3934877" cy="1645920"/>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2" name="Rectangle 11">
                <a:extLst>
                  <a:ext uri="{FF2B5EF4-FFF2-40B4-BE49-F238E27FC236}">
                    <a16:creationId xmlns:a16="http://schemas.microsoft.com/office/drawing/2014/main" id="{7F904A03-E12F-4C52-B7AA-9690A99512D5}"/>
                  </a:ext>
                </a:extLst>
              </p:cNvPr>
              <p:cNvSpPr/>
              <p:nvPr/>
            </p:nvSpPr>
            <p:spPr>
              <a:xfrm>
                <a:off x="20454731" y="10911840"/>
                <a:ext cx="3922919" cy="16459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grpSp>
      <p:sp>
        <p:nvSpPr>
          <p:cNvPr id="2" name="Title Placeholder 1"/>
          <p:cNvSpPr>
            <a:spLocks noGrp="1"/>
          </p:cNvSpPr>
          <p:nvPr>
            <p:ph type="title"/>
          </p:nvPr>
        </p:nvSpPr>
        <p:spPr>
          <a:xfrm>
            <a:off x="1675965" y="730253"/>
            <a:ext cx="21025723" cy="1733549"/>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5965" y="2768600"/>
            <a:ext cx="21025723" cy="958532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675965" y="12922251"/>
            <a:ext cx="5484971" cy="730250"/>
          </a:xfrm>
          <a:prstGeom prst="rect">
            <a:avLst/>
          </a:prstGeom>
        </p:spPr>
        <p:txBody>
          <a:bodyPr vert="horz" lIns="91440" tIns="45720" rIns="91440" bIns="45720" rtlCol="0" anchor="ctr"/>
          <a:lstStyle>
            <a:lvl1pPr algn="l">
              <a:defRPr sz="2399">
                <a:solidFill>
                  <a:schemeClr val="bg1"/>
                </a:solidFill>
              </a:defRPr>
            </a:lvl1pPr>
          </a:lstStyle>
          <a:p>
            <a:endParaRPr lang="en-US" dirty="0"/>
          </a:p>
        </p:txBody>
      </p:sp>
      <p:sp>
        <p:nvSpPr>
          <p:cNvPr id="5" name="Footer Placeholder 4"/>
          <p:cNvSpPr>
            <a:spLocks noGrp="1"/>
          </p:cNvSpPr>
          <p:nvPr>
            <p:ph type="ftr" sz="quarter" idx="3"/>
          </p:nvPr>
        </p:nvSpPr>
        <p:spPr>
          <a:xfrm>
            <a:off x="8075098" y="12922251"/>
            <a:ext cx="8227457" cy="730250"/>
          </a:xfrm>
          <a:prstGeom prst="rect">
            <a:avLst/>
          </a:prstGeom>
        </p:spPr>
        <p:txBody>
          <a:bodyPr vert="horz" lIns="91440" tIns="45720" rIns="91440" bIns="45720" rtlCol="0" anchor="ctr"/>
          <a:lstStyle>
            <a:lvl1pPr algn="ctr">
              <a:defRPr sz="2399">
                <a:solidFill>
                  <a:schemeClr val="bg1"/>
                </a:solidFill>
              </a:defRPr>
            </a:lvl1pPr>
          </a:lstStyle>
          <a:p>
            <a:r>
              <a:rPr lang="en-US" dirty="0"/>
              <a:t>Ch4 Completing the Accounting Cycle | ACT2111 Introductory Financial Accounting (2023)</a:t>
            </a:r>
          </a:p>
        </p:txBody>
      </p:sp>
      <p:sp>
        <p:nvSpPr>
          <p:cNvPr id="6" name="Slide Number Placeholder 5"/>
          <p:cNvSpPr>
            <a:spLocks noGrp="1"/>
          </p:cNvSpPr>
          <p:nvPr>
            <p:ph type="sldNum" sz="quarter" idx="4"/>
          </p:nvPr>
        </p:nvSpPr>
        <p:spPr>
          <a:xfrm>
            <a:off x="17216715" y="12922251"/>
            <a:ext cx="5484971" cy="730250"/>
          </a:xfrm>
          <a:prstGeom prst="rect">
            <a:avLst/>
          </a:prstGeom>
        </p:spPr>
        <p:txBody>
          <a:bodyPr vert="horz" lIns="91440" tIns="45720" rIns="91440" bIns="45720" rtlCol="0" anchor="ctr"/>
          <a:lstStyle>
            <a:lvl1pPr algn="r">
              <a:defRPr sz="2399">
                <a:solidFill>
                  <a:schemeClr val="bg1"/>
                </a:solidFill>
              </a:defRPr>
            </a:lvl1pPr>
          </a:lstStyle>
          <a:p>
            <a:fld id="{EBE3AD81-3AD4-9C46-856E-C08CF1183C60}" type="slidenum">
              <a:rPr lang="en-US" smtClean="0"/>
              <a:pPr/>
              <a:t>‹#›</a:t>
            </a:fld>
            <a:endParaRPr lang="en-US" dirty="0"/>
          </a:p>
        </p:txBody>
      </p:sp>
    </p:spTree>
    <p:extLst>
      <p:ext uri="{BB962C8B-B14F-4D97-AF65-F5344CB8AC3E}">
        <p14:creationId xmlns:p14="http://schemas.microsoft.com/office/powerpoint/2010/main" val="1928189300"/>
      </p:ext>
    </p:extLst>
  </p:cSld>
  <p:clrMap bg1="lt1" tx1="dk1" bg2="lt2" tx2="dk2" accent1="accent1" accent2="accent2" accent3="accent3" accent4="accent4" accent5="accent5" accent6="accent6" hlink="hlink" folHlink="folHlink"/>
  <p:sldLayoutIdLst>
    <p:sldLayoutId id="2147484106" r:id="rId1"/>
    <p:sldLayoutId id="2147484074" r:id="rId2"/>
    <p:sldLayoutId id="2147484101" r:id="rId3"/>
    <p:sldLayoutId id="2147484102" r:id="rId4"/>
    <p:sldLayoutId id="2147484103" r:id="rId5"/>
    <p:sldLayoutId id="2147484104" r:id="rId6"/>
    <p:sldLayoutId id="2147484105" r:id="rId7"/>
  </p:sldLayoutIdLst>
  <p:hf hdr="0" dt="0"/>
  <p:txStyles>
    <p:titleStyle>
      <a:lvl1pPr algn="l" defTabSz="1828373" rtl="0" eaLnBrk="1" latinLnBrk="0" hangingPunct="1">
        <a:lnSpc>
          <a:spcPct val="90000"/>
        </a:lnSpc>
        <a:spcBef>
          <a:spcPct val="0"/>
        </a:spcBef>
        <a:buNone/>
        <a:defRPr sz="6000" b="0" i="0" kern="1200">
          <a:solidFill>
            <a:schemeClr val="tx1"/>
          </a:solidFill>
          <a:latin typeface="Lato Regular" charset="0"/>
          <a:ea typeface="Lato Regular" charset="0"/>
          <a:cs typeface="Lato Regular" charset="0"/>
        </a:defRPr>
      </a:lvl1pPr>
    </p:titleStyle>
    <p:bodyStyle>
      <a:lvl1pPr marL="0" indent="0" algn="l" defTabSz="1828373" rtl="0" eaLnBrk="1" latinLnBrk="0" hangingPunct="1">
        <a:lnSpc>
          <a:spcPct val="90000"/>
        </a:lnSpc>
        <a:spcBef>
          <a:spcPts val="2000"/>
        </a:spcBef>
        <a:buFont typeface="Arial" panose="020B0604020202020204" pitchFamily="34" charset="0"/>
        <a:buNone/>
        <a:defRPr sz="4000" b="0" i="0" kern="1200">
          <a:solidFill>
            <a:schemeClr val="tx1"/>
          </a:solidFill>
          <a:latin typeface="Lato Regular" charset="0"/>
          <a:ea typeface="Lato Regular" charset="0"/>
          <a:cs typeface="Lato Regular" charset="0"/>
        </a:defRPr>
      </a:lvl1pPr>
      <a:lvl2pPr marL="914186" indent="0" algn="l" defTabSz="1828373" rtl="0" eaLnBrk="1" latinLnBrk="0" hangingPunct="1">
        <a:lnSpc>
          <a:spcPct val="90000"/>
        </a:lnSpc>
        <a:spcBef>
          <a:spcPts val="1000"/>
        </a:spcBef>
        <a:buFont typeface="Arial" panose="020B0604020202020204" pitchFamily="34" charset="0"/>
        <a:buNone/>
        <a:defRPr sz="3201" b="0" i="0" kern="1200">
          <a:solidFill>
            <a:schemeClr val="tx1"/>
          </a:solidFill>
          <a:latin typeface="Lato Regular" charset="0"/>
          <a:ea typeface="Lato Regular" charset="0"/>
          <a:cs typeface="Lato Regular" charset="0"/>
        </a:defRPr>
      </a:lvl2pPr>
      <a:lvl3pPr marL="1828373" indent="0" algn="l" defTabSz="1828373" rtl="0" eaLnBrk="1" latinLnBrk="0" hangingPunct="1">
        <a:lnSpc>
          <a:spcPct val="90000"/>
        </a:lnSpc>
        <a:spcBef>
          <a:spcPts val="1000"/>
        </a:spcBef>
        <a:buFont typeface="Arial" panose="020B0604020202020204" pitchFamily="34" charset="0"/>
        <a:buNone/>
        <a:defRPr sz="2399" b="0" i="0" kern="1200">
          <a:solidFill>
            <a:schemeClr val="tx1"/>
          </a:solidFill>
          <a:latin typeface="Lato Regular" charset="0"/>
          <a:ea typeface="Lato Regular" charset="0"/>
          <a:cs typeface="Lato Regular" charset="0"/>
        </a:defRPr>
      </a:lvl3pPr>
      <a:lvl4pPr marL="2742560" indent="0" algn="l" defTabSz="1828373" rtl="0" eaLnBrk="1" latinLnBrk="0" hangingPunct="1">
        <a:lnSpc>
          <a:spcPct val="90000"/>
        </a:lnSpc>
        <a:spcBef>
          <a:spcPts val="1000"/>
        </a:spcBef>
        <a:buFont typeface="Arial" panose="020B0604020202020204" pitchFamily="34" charset="0"/>
        <a:buNone/>
        <a:defRPr sz="2000" b="0" i="0" kern="1200">
          <a:solidFill>
            <a:schemeClr val="tx1"/>
          </a:solidFill>
          <a:latin typeface="Lato Regular" charset="0"/>
          <a:ea typeface="Lato Regular" charset="0"/>
          <a:cs typeface="Lato Regular" charset="0"/>
        </a:defRPr>
      </a:lvl4pPr>
      <a:lvl5pPr marL="3656746" indent="0" algn="l" defTabSz="1828373" rtl="0" eaLnBrk="1" latinLnBrk="0" hangingPunct="1">
        <a:lnSpc>
          <a:spcPct val="90000"/>
        </a:lnSpc>
        <a:spcBef>
          <a:spcPts val="1000"/>
        </a:spcBef>
        <a:buFont typeface="Arial" panose="020B0604020202020204" pitchFamily="34" charset="0"/>
        <a:buNone/>
        <a:defRPr sz="2000" b="0" i="0" kern="1200">
          <a:solidFill>
            <a:schemeClr val="tx1"/>
          </a:solidFill>
          <a:latin typeface="Lato Regular" charset="0"/>
          <a:ea typeface="Lato Regular" charset="0"/>
          <a:cs typeface="Lato Regular" charset="0"/>
        </a:defRPr>
      </a:lvl5pPr>
      <a:lvl6pPr marL="5028027" indent="-457094" algn="l" defTabSz="18283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213" indent="-457094" algn="l" defTabSz="18283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400" indent="-457094" algn="l" defTabSz="18283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586" indent="-457094" algn="l" defTabSz="18283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73" rtl="0" eaLnBrk="1" latinLnBrk="0" hangingPunct="1">
        <a:defRPr sz="3599" kern="1200">
          <a:solidFill>
            <a:schemeClr val="tx1"/>
          </a:solidFill>
          <a:latin typeface="+mn-lt"/>
          <a:ea typeface="+mn-ea"/>
          <a:cs typeface="+mn-cs"/>
        </a:defRPr>
      </a:lvl1pPr>
      <a:lvl2pPr marL="914186" algn="l" defTabSz="1828373" rtl="0" eaLnBrk="1" latinLnBrk="0" hangingPunct="1">
        <a:defRPr sz="3599" kern="1200">
          <a:solidFill>
            <a:schemeClr val="tx1"/>
          </a:solidFill>
          <a:latin typeface="+mn-lt"/>
          <a:ea typeface="+mn-ea"/>
          <a:cs typeface="+mn-cs"/>
        </a:defRPr>
      </a:lvl2pPr>
      <a:lvl3pPr marL="1828373" algn="l" defTabSz="1828373" rtl="0" eaLnBrk="1" latinLnBrk="0" hangingPunct="1">
        <a:defRPr sz="3599" kern="1200">
          <a:solidFill>
            <a:schemeClr val="tx1"/>
          </a:solidFill>
          <a:latin typeface="+mn-lt"/>
          <a:ea typeface="+mn-ea"/>
          <a:cs typeface="+mn-cs"/>
        </a:defRPr>
      </a:lvl3pPr>
      <a:lvl4pPr marL="2742560" algn="l" defTabSz="1828373" rtl="0" eaLnBrk="1" latinLnBrk="0" hangingPunct="1">
        <a:defRPr sz="3599" kern="1200">
          <a:solidFill>
            <a:schemeClr val="tx1"/>
          </a:solidFill>
          <a:latin typeface="+mn-lt"/>
          <a:ea typeface="+mn-ea"/>
          <a:cs typeface="+mn-cs"/>
        </a:defRPr>
      </a:lvl4pPr>
      <a:lvl5pPr marL="3656747" algn="l" defTabSz="1828373" rtl="0" eaLnBrk="1" latinLnBrk="0" hangingPunct="1">
        <a:defRPr sz="3599" kern="1200">
          <a:solidFill>
            <a:schemeClr val="tx1"/>
          </a:solidFill>
          <a:latin typeface="+mn-lt"/>
          <a:ea typeface="+mn-ea"/>
          <a:cs typeface="+mn-cs"/>
        </a:defRPr>
      </a:lvl5pPr>
      <a:lvl6pPr marL="4570933" algn="l" defTabSz="1828373" rtl="0" eaLnBrk="1" latinLnBrk="0" hangingPunct="1">
        <a:defRPr sz="3599" kern="1200">
          <a:solidFill>
            <a:schemeClr val="tx1"/>
          </a:solidFill>
          <a:latin typeface="+mn-lt"/>
          <a:ea typeface="+mn-ea"/>
          <a:cs typeface="+mn-cs"/>
        </a:defRPr>
      </a:lvl6pPr>
      <a:lvl7pPr marL="5485119" algn="l" defTabSz="1828373" rtl="0" eaLnBrk="1" latinLnBrk="0" hangingPunct="1">
        <a:defRPr sz="3599" kern="1200">
          <a:solidFill>
            <a:schemeClr val="tx1"/>
          </a:solidFill>
          <a:latin typeface="+mn-lt"/>
          <a:ea typeface="+mn-ea"/>
          <a:cs typeface="+mn-cs"/>
        </a:defRPr>
      </a:lvl7pPr>
      <a:lvl8pPr marL="6399306" algn="l" defTabSz="1828373" rtl="0" eaLnBrk="1" latinLnBrk="0" hangingPunct="1">
        <a:defRPr sz="3599" kern="1200">
          <a:solidFill>
            <a:schemeClr val="tx1"/>
          </a:solidFill>
          <a:latin typeface="+mn-lt"/>
          <a:ea typeface="+mn-ea"/>
          <a:cs typeface="+mn-cs"/>
        </a:defRPr>
      </a:lvl8pPr>
      <a:lvl9pPr marL="7313493" algn="l" defTabSz="182837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8A402894-EDBD-AE41-BB55-4A364972E68C}"/>
              </a:ext>
            </a:extLst>
          </p:cNvPr>
          <p:cNvGrpSpPr/>
          <p:nvPr/>
        </p:nvGrpSpPr>
        <p:grpSpPr>
          <a:xfrm>
            <a:off x="1538953" y="5272949"/>
            <a:ext cx="20777708" cy="8525411"/>
            <a:chOff x="5226049" y="2492483"/>
            <a:chExt cx="16159111" cy="8525411"/>
          </a:xfrm>
        </p:grpSpPr>
        <p:sp>
          <p:nvSpPr>
            <p:cNvPr id="6" name="TextBox 5"/>
            <p:cNvSpPr txBox="1"/>
            <p:nvPr/>
          </p:nvSpPr>
          <p:spPr>
            <a:xfrm>
              <a:off x="5226049" y="2492483"/>
              <a:ext cx="16159111" cy="8525411"/>
            </a:xfrm>
            <a:prstGeom prst="rect">
              <a:avLst/>
            </a:prstGeom>
            <a:noFill/>
          </p:spPr>
          <p:txBody>
            <a:bodyPr wrap="square" rtlCol="0">
              <a:spAutoFit/>
            </a:bodyPr>
            <a:lstStyle/>
            <a:p>
              <a:r>
                <a:rPr lang="en-US" sz="10000" b="1" dirty="0">
                  <a:solidFill>
                    <a:schemeClr val="accent6"/>
                  </a:solidFill>
                  <a:latin typeface="Lato Black" panose="020F0502020204030203" pitchFamily="34" charset="0"/>
                  <a:ea typeface="Lato Black" panose="020F0502020204030203" pitchFamily="34" charset="0"/>
                  <a:cs typeface="Lato Black" panose="020F0502020204030203" pitchFamily="34" charset="0"/>
                </a:rPr>
                <a:t>Chapter 4 Completing the </a:t>
              </a:r>
            </a:p>
            <a:p>
              <a:r>
                <a:rPr lang="en-US" sz="10000" b="1" dirty="0">
                  <a:solidFill>
                    <a:schemeClr val="accent6"/>
                  </a:solidFill>
                  <a:latin typeface="Lato Black" panose="020F0502020204030203" pitchFamily="34" charset="0"/>
                  <a:ea typeface="Lato Black" panose="020F0502020204030203" pitchFamily="34" charset="0"/>
                  <a:cs typeface="Lato Black" panose="020F0502020204030203" pitchFamily="34" charset="0"/>
                </a:rPr>
                <a:t>Accounting Cycle</a:t>
              </a:r>
            </a:p>
            <a:p>
              <a:endParaRPr lang="en-US" sz="10000" b="1" dirty="0">
                <a:solidFill>
                  <a:schemeClr val="accent6"/>
                </a:solidFill>
                <a:latin typeface="Lato Black" panose="020F0502020204030203" pitchFamily="34" charset="0"/>
                <a:ea typeface="Lato Black" panose="020F0502020204030203" pitchFamily="34" charset="0"/>
                <a:cs typeface="Lato Black" panose="020F0502020204030203" pitchFamily="34" charset="0"/>
              </a:endParaRPr>
            </a:p>
            <a:p>
              <a:endParaRPr lang="en-US" sz="10000" b="1" dirty="0">
                <a:solidFill>
                  <a:schemeClr val="accent6"/>
                </a:solidFill>
                <a:latin typeface="Lato Black" panose="020F0502020204030203" pitchFamily="34" charset="0"/>
                <a:ea typeface="Lato Black" panose="020F0502020204030203" pitchFamily="34" charset="0"/>
                <a:cs typeface="Lato Black" panose="020F0502020204030203" pitchFamily="34" charset="0"/>
              </a:endParaRPr>
            </a:p>
            <a:p>
              <a:endParaRPr lang="en-US" sz="10000" b="1" dirty="0">
                <a:solidFill>
                  <a:schemeClr val="accent6"/>
                </a:solidFill>
                <a:latin typeface="Lato Black" panose="020F0502020204030203" pitchFamily="34" charset="0"/>
                <a:ea typeface="Lato Black" panose="020F0502020204030203" pitchFamily="34" charset="0"/>
                <a:cs typeface="Lato Black" panose="020F0502020204030203" pitchFamily="34" charset="0"/>
              </a:endParaRPr>
            </a:p>
            <a:p>
              <a:endParaRPr lang="en-US" sz="4800" b="1" dirty="0">
                <a:solidFill>
                  <a:schemeClr val="accent6"/>
                </a:solidFill>
                <a:latin typeface="Lato Black" panose="020F0502020204030203" pitchFamily="34" charset="0"/>
                <a:ea typeface="Lato Black" panose="020F0502020204030203" pitchFamily="34" charset="0"/>
                <a:cs typeface="Lato Black" panose="020F0502020204030203" pitchFamily="34" charset="0"/>
              </a:endParaRPr>
            </a:p>
          </p:txBody>
        </p:sp>
        <p:sp>
          <p:nvSpPr>
            <p:cNvPr id="18" name="TextBox 17">
              <a:extLst>
                <a:ext uri="{FF2B5EF4-FFF2-40B4-BE49-F238E27FC236}">
                  <a16:creationId xmlns:a16="http://schemas.microsoft.com/office/drawing/2014/main" id="{9B57B822-7A0C-6848-BB12-849399ADD4F0}"/>
                </a:ext>
              </a:extLst>
            </p:cNvPr>
            <p:cNvSpPr txBox="1"/>
            <p:nvPr/>
          </p:nvSpPr>
          <p:spPr>
            <a:xfrm>
              <a:off x="5226050" y="7934848"/>
              <a:ext cx="13726446" cy="1200329"/>
            </a:xfrm>
            <a:prstGeom prst="rect">
              <a:avLst/>
            </a:prstGeom>
            <a:noFill/>
          </p:spPr>
          <p:txBody>
            <a:bodyPr wrap="square" rtlCol="0">
              <a:spAutoFit/>
            </a:bodyPr>
            <a:lstStyle/>
            <a:p>
              <a:r>
                <a:rPr lang="en-US" b="1" spc="300" dirty="0">
                  <a:latin typeface="Lato" panose="020F0502020204030203" pitchFamily="34" charset="0"/>
                  <a:ea typeface="Lato" panose="020F0502020204030203" pitchFamily="34" charset="0"/>
                  <a:cs typeface="Lato" panose="020F0502020204030203" pitchFamily="34" charset="0"/>
                </a:rPr>
                <a:t>Instructor: Dr. Yi Cao</a:t>
              </a:r>
            </a:p>
            <a:p>
              <a:r>
                <a:rPr lang="en-US" b="1" spc="300" dirty="0">
                  <a:latin typeface="Lato" panose="020F0502020204030203" pitchFamily="34" charset="0"/>
                  <a:ea typeface="Lato" panose="020F0502020204030203" pitchFamily="34" charset="0"/>
                  <a:cs typeface="Lato" panose="020F0502020204030203" pitchFamily="34" charset="0"/>
                </a:rPr>
                <a:t>Email: </a:t>
              </a:r>
              <a:r>
                <a:rPr lang="en-US" b="1" spc="300" dirty="0" err="1">
                  <a:latin typeface="Lato" panose="020F0502020204030203" pitchFamily="34" charset="0"/>
                  <a:ea typeface="Lato" panose="020F0502020204030203" pitchFamily="34" charset="0"/>
                  <a:cs typeface="Lato" panose="020F0502020204030203" pitchFamily="34" charset="0"/>
                </a:rPr>
                <a:t>caoyi@cuhk.edu.cn</a:t>
              </a:r>
              <a:endParaRPr lang="en-US" b="1" spc="300" dirty="0">
                <a:latin typeface="Lato" panose="020F0502020204030203" pitchFamily="34" charset="0"/>
                <a:ea typeface="Lato" panose="020F0502020204030203" pitchFamily="34" charset="0"/>
                <a:cs typeface="Lato" panose="020F0502020204030203" pitchFamily="34" charset="0"/>
              </a:endParaRPr>
            </a:p>
          </p:txBody>
        </p:sp>
      </p:grpSp>
      <p:pic>
        <p:nvPicPr>
          <p:cNvPr id="14" name="图片 6">
            <a:extLst>
              <a:ext uri="{FF2B5EF4-FFF2-40B4-BE49-F238E27FC236}">
                <a16:creationId xmlns:a16="http://schemas.microsoft.com/office/drawing/2014/main" id="{D6C2BC2C-C364-4028-917D-2A40A7C7D2CA}"/>
              </a:ext>
            </a:extLst>
          </p:cNvPr>
          <p:cNvPicPr>
            <a:picLocks noChangeAspect="1"/>
          </p:cNvPicPr>
          <p:nvPr/>
        </p:nvPicPr>
        <p:blipFill>
          <a:blip r:embed="rId3"/>
          <a:stretch>
            <a:fillRect/>
          </a:stretch>
        </p:blipFill>
        <p:spPr>
          <a:xfrm>
            <a:off x="11474181" y="10598490"/>
            <a:ext cx="12004066" cy="1637176"/>
          </a:xfrm>
          <a:prstGeom prst="rect">
            <a:avLst/>
          </a:prstGeom>
        </p:spPr>
      </p:pic>
      <p:sp>
        <p:nvSpPr>
          <p:cNvPr id="7" name="Arrow: Chevron 6">
            <a:extLst>
              <a:ext uri="{FF2B5EF4-FFF2-40B4-BE49-F238E27FC236}">
                <a16:creationId xmlns:a16="http://schemas.microsoft.com/office/drawing/2014/main" id="{0934C77E-C75A-467C-9BB6-6FC27A65FD32}"/>
              </a:ext>
            </a:extLst>
          </p:cNvPr>
          <p:cNvSpPr/>
          <p:nvPr/>
        </p:nvSpPr>
        <p:spPr>
          <a:xfrm flipH="1">
            <a:off x="-1083705" y="1800358"/>
            <a:ext cx="13272529" cy="1579490"/>
          </a:xfrm>
          <a:prstGeom prst="chevron">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solidFill>
                <a:schemeClr val="tx1"/>
              </a:solidFill>
              <a:latin typeface="Lota"/>
            </a:endParaRPr>
          </a:p>
        </p:txBody>
      </p:sp>
      <p:sp>
        <p:nvSpPr>
          <p:cNvPr id="8" name="Rectangle 7">
            <a:extLst>
              <a:ext uri="{FF2B5EF4-FFF2-40B4-BE49-F238E27FC236}">
                <a16:creationId xmlns:a16="http://schemas.microsoft.com/office/drawing/2014/main" id="{1AA3DCA7-6F98-485B-B765-0A3C5477E5F6}"/>
              </a:ext>
            </a:extLst>
          </p:cNvPr>
          <p:cNvSpPr/>
          <p:nvPr/>
        </p:nvSpPr>
        <p:spPr>
          <a:xfrm>
            <a:off x="286084" y="2179518"/>
            <a:ext cx="10978776" cy="830997"/>
          </a:xfrm>
          <a:prstGeom prst="rect">
            <a:avLst/>
          </a:prstGeom>
          <a:ln>
            <a:noFill/>
          </a:ln>
        </p:spPr>
        <p:txBody>
          <a:bodyPr wrap="none">
            <a:spAutoFit/>
          </a:bodyPr>
          <a:lstStyle/>
          <a:p>
            <a:pPr algn="ctr"/>
            <a:r>
              <a:rPr lang="en-US" sz="4800" dirty="0">
                <a:solidFill>
                  <a:schemeClr val="bg1"/>
                </a:solidFill>
                <a:latin typeface="Lota"/>
              </a:rPr>
              <a:t>ACT2111 Introductory Financial Accounting</a:t>
            </a:r>
          </a:p>
        </p:txBody>
      </p:sp>
      <p:cxnSp>
        <p:nvCxnSpPr>
          <p:cNvPr id="9" name="Straight Connector 8">
            <a:extLst>
              <a:ext uri="{FF2B5EF4-FFF2-40B4-BE49-F238E27FC236}">
                <a16:creationId xmlns:a16="http://schemas.microsoft.com/office/drawing/2014/main" id="{D38912DC-D855-4D17-9379-F7DBEE3D866B}"/>
              </a:ext>
            </a:extLst>
          </p:cNvPr>
          <p:cNvCxnSpPr/>
          <p:nvPr/>
        </p:nvCxnSpPr>
        <p:spPr>
          <a:xfrm>
            <a:off x="-505326" y="1997242"/>
            <a:ext cx="12488779" cy="0"/>
          </a:xfrm>
          <a:prstGeom prst="line">
            <a:avLst/>
          </a:prstGeom>
          <a:ln w="3810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846D48A-958E-4CF3-AA38-DC18751EEAA4}"/>
              </a:ext>
            </a:extLst>
          </p:cNvPr>
          <p:cNvCxnSpPr/>
          <p:nvPr/>
        </p:nvCxnSpPr>
        <p:spPr>
          <a:xfrm>
            <a:off x="-505326" y="3174145"/>
            <a:ext cx="12488779" cy="0"/>
          </a:xfrm>
          <a:prstGeom prst="line">
            <a:avLst/>
          </a:prstGeom>
          <a:ln w="38100">
            <a:solidFill>
              <a:schemeClr val="bg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167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BA53A1-3ED2-4EB5-A215-AA170D2338A9}"/>
              </a:ext>
            </a:extLst>
          </p:cNvPr>
          <p:cNvPicPr>
            <a:picLocks noChangeAspect="1"/>
          </p:cNvPicPr>
          <p:nvPr/>
        </p:nvPicPr>
        <p:blipFill rotWithShape="1">
          <a:blip r:embed="rId2"/>
          <a:srcRect l="35308" b="54474"/>
          <a:stretch/>
        </p:blipFill>
        <p:spPr>
          <a:xfrm>
            <a:off x="9733546" y="0"/>
            <a:ext cx="10810775" cy="6244389"/>
          </a:xfrm>
          <a:prstGeom prst="rect">
            <a:avLst/>
          </a:prstGeom>
        </p:spPr>
      </p:pic>
      <p:sp>
        <p:nvSpPr>
          <p:cNvPr id="2" name="Rectangle: Rounded Corners 1">
            <a:extLst>
              <a:ext uri="{FF2B5EF4-FFF2-40B4-BE49-F238E27FC236}">
                <a16:creationId xmlns:a16="http://schemas.microsoft.com/office/drawing/2014/main" id="{2CBA8DE9-77BC-4BEC-8A64-FE6F5B45C2B1}"/>
              </a:ext>
            </a:extLst>
          </p:cNvPr>
          <p:cNvSpPr/>
          <p:nvPr/>
        </p:nvSpPr>
        <p:spPr>
          <a:xfrm>
            <a:off x="19001884" y="10784114"/>
            <a:ext cx="4627074" cy="2307771"/>
          </a:xfrm>
          <a:prstGeom prst="roundRect">
            <a:avLst>
              <a:gd name="adj" fmla="val 12215"/>
            </a:avLst>
          </a:prstGeom>
          <a:solidFill>
            <a:schemeClr val="accent2"/>
          </a:solidFill>
          <a:ln w="57150"/>
        </p:spPr>
        <p:style>
          <a:lnRef idx="2">
            <a:schemeClr val="accent2"/>
          </a:lnRef>
          <a:fillRef idx="1">
            <a:schemeClr val="lt1"/>
          </a:fillRef>
          <a:effectRef idx="0">
            <a:schemeClr val="accent2"/>
          </a:effectRef>
          <a:fontRef idx="minor">
            <a:schemeClr val="dk1"/>
          </a:fontRef>
        </p:style>
        <p:txBody>
          <a:bodyPr rtlCol="0" anchor="ctr"/>
          <a:lstStyle/>
          <a:p>
            <a:endParaRPr lang="en-US" dirty="0">
              <a:solidFill>
                <a:schemeClr val="tx2"/>
              </a:solidFill>
            </a:endParaRPr>
          </a:p>
        </p:txBody>
      </p:sp>
      <p:sp>
        <p:nvSpPr>
          <p:cNvPr id="4" name="Rectangle: Rounded Corners 3">
            <a:extLst>
              <a:ext uri="{FF2B5EF4-FFF2-40B4-BE49-F238E27FC236}">
                <a16:creationId xmlns:a16="http://schemas.microsoft.com/office/drawing/2014/main" id="{7A79A5E3-4EA1-4816-B6CC-EF1AB08F4393}"/>
              </a:ext>
            </a:extLst>
          </p:cNvPr>
          <p:cNvSpPr/>
          <p:nvPr/>
        </p:nvSpPr>
        <p:spPr>
          <a:xfrm>
            <a:off x="18772252" y="10548552"/>
            <a:ext cx="4627074" cy="2307771"/>
          </a:xfrm>
          <a:prstGeom prst="roundRect">
            <a:avLst>
              <a:gd name="adj" fmla="val 12215"/>
            </a:avLst>
          </a:prstGeom>
          <a:ln w="57150"/>
        </p:spPr>
        <p:style>
          <a:lnRef idx="2">
            <a:schemeClr val="accent2"/>
          </a:lnRef>
          <a:fillRef idx="1">
            <a:schemeClr val="lt1"/>
          </a:fillRef>
          <a:effectRef idx="0">
            <a:schemeClr val="accent2"/>
          </a:effectRef>
          <a:fontRef idx="minor">
            <a:schemeClr val="dk1"/>
          </a:fontRef>
        </p:style>
        <p:txBody>
          <a:bodyPr rtlCol="0" anchor="ctr"/>
          <a:lstStyle/>
          <a:p>
            <a:pPr algn="ctr"/>
            <a:r>
              <a:rPr lang="en-US" altLang="zh-CN" b="1" dirty="0">
                <a:solidFill>
                  <a:schemeClr val="tx2"/>
                </a:solidFill>
              </a:rPr>
              <a:t>Posting Closing Entries</a:t>
            </a:r>
          </a:p>
          <a:p>
            <a:pPr algn="ctr"/>
            <a:r>
              <a:rPr lang="en-US" altLang="zh-CN" b="1" dirty="0">
                <a:solidFill>
                  <a:schemeClr val="tx2"/>
                </a:solidFill>
              </a:rPr>
              <a:t>(1 of 4)</a:t>
            </a:r>
            <a:endParaRPr lang="en-US" altLang="zh-CN" dirty="0">
              <a:solidFill>
                <a:schemeClr val="tx2"/>
              </a:solidFill>
            </a:endParaRPr>
          </a:p>
        </p:txBody>
      </p:sp>
      <p:sp>
        <p:nvSpPr>
          <p:cNvPr id="10" name="TextBox 9">
            <a:extLst>
              <a:ext uri="{FF2B5EF4-FFF2-40B4-BE49-F238E27FC236}">
                <a16:creationId xmlns:a16="http://schemas.microsoft.com/office/drawing/2014/main" id="{0A1BE32F-99D7-46C1-AEC5-B83F00D088AC}"/>
              </a:ext>
            </a:extLst>
          </p:cNvPr>
          <p:cNvSpPr txBox="1"/>
          <p:nvPr/>
        </p:nvSpPr>
        <p:spPr>
          <a:xfrm>
            <a:off x="11067374" y="2653192"/>
            <a:ext cx="6972300" cy="646331"/>
          </a:xfrm>
          <a:prstGeom prst="rect">
            <a:avLst/>
          </a:prstGeom>
          <a:noFill/>
        </p:spPr>
        <p:txBody>
          <a:bodyPr wrap="square">
            <a:spAutoFit/>
          </a:bodyPr>
          <a:lstStyle/>
          <a:p>
            <a:pPr algn="r"/>
            <a:r>
              <a:rPr lang="en-US" dirty="0">
                <a:solidFill>
                  <a:schemeClr val="accent2"/>
                </a:solidFill>
              </a:rPr>
              <a:t>Close Revenues to Income Summary</a:t>
            </a:r>
          </a:p>
        </p:txBody>
      </p:sp>
      <p:sp>
        <p:nvSpPr>
          <p:cNvPr id="12" name="Rectangle 11">
            <a:extLst>
              <a:ext uri="{FF2B5EF4-FFF2-40B4-BE49-F238E27FC236}">
                <a16:creationId xmlns:a16="http://schemas.microsoft.com/office/drawing/2014/main" id="{0CB52534-220B-48AA-A4C9-318165558B88}"/>
              </a:ext>
            </a:extLst>
          </p:cNvPr>
          <p:cNvSpPr/>
          <p:nvPr/>
        </p:nvSpPr>
        <p:spPr>
          <a:xfrm>
            <a:off x="9872960" y="4482814"/>
            <a:ext cx="1680411" cy="646332"/>
          </a:xfrm>
          <a:prstGeom prst="rect">
            <a:avLst/>
          </a:prstGeom>
          <a:solidFill>
            <a:srgbClr val="A7C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412B6BE-59F0-4FA2-B8AC-D0292C4C093C}"/>
              </a:ext>
            </a:extLst>
          </p:cNvPr>
          <p:cNvSpPr/>
          <p:nvPr/>
        </p:nvSpPr>
        <p:spPr>
          <a:xfrm>
            <a:off x="9872960" y="5413829"/>
            <a:ext cx="1680411" cy="272938"/>
          </a:xfrm>
          <a:prstGeom prst="rect">
            <a:avLst/>
          </a:prstGeom>
          <a:solidFill>
            <a:srgbClr val="A7C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4CBF3D6-335D-4172-AFA3-341C792143AA}"/>
              </a:ext>
            </a:extLst>
          </p:cNvPr>
          <p:cNvSpPr/>
          <p:nvPr/>
        </p:nvSpPr>
        <p:spPr>
          <a:xfrm>
            <a:off x="11832388" y="5413829"/>
            <a:ext cx="1680411" cy="272938"/>
          </a:xfrm>
          <a:prstGeom prst="rect">
            <a:avLst/>
          </a:prstGeom>
          <a:solidFill>
            <a:srgbClr val="A7C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7002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BA53A1-3ED2-4EB5-A215-AA170D2338A9}"/>
              </a:ext>
            </a:extLst>
          </p:cNvPr>
          <p:cNvPicPr>
            <a:picLocks noChangeAspect="1"/>
          </p:cNvPicPr>
          <p:nvPr/>
        </p:nvPicPr>
        <p:blipFill rotWithShape="1">
          <a:blip r:embed="rId2"/>
          <a:srcRect l="-114"/>
          <a:stretch/>
        </p:blipFill>
        <p:spPr>
          <a:xfrm>
            <a:off x="3814012" y="0"/>
            <a:ext cx="16730310" cy="13716000"/>
          </a:xfrm>
          <a:prstGeom prst="rect">
            <a:avLst/>
          </a:prstGeom>
        </p:spPr>
      </p:pic>
      <p:sp>
        <p:nvSpPr>
          <p:cNvPr id="2" name="Rectangle 1">
            <a:extLst>
              <a:ext uri="{FF2B5EF4-FFF2-40B4-BE49-F238E27FC236}">
                <a16:creationId xmlns:a16="http://schemas.microsoft.com/office/drawing/2014/main" id="{B3759836-0F07-4705-84E8-6ABED456B935}"/>
              </a:ext>
            </a:extLst>
          </p:cNvPr>
          <p:cNvSpPr/>
          <p:nvPr/>
        </p:nvSpPr>
        <p:spPr>
          <a:xfrm>
            <a:off x="8987589" y="6653463"/>
            <a:ext cx="11875169" cy="70625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CA38C8E-D773-4B30-966B-0D49D0E828A3}"/>
              </a:ext>
            </a:extLst>
          </p:cNvPr>
          <p:cNvSpPr/>
          <p:nvPr/>
        </p:nvSpPr>
        <p:spPr>
          <a:xfrm>
            <a:off x="8987589" y="5426242"/>
            <a:ext cx="762201" cy="12272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94536A1C-CC5C-4223-84A8-84D35FFD1BB1}"/>
              </a:ext>
            </a:extLst>
          </p:cNvPr>
          <p:cNvSpPr/>
          <p:nvPr/>
        </p:nvSpPr>
        <p:spPr>
          <a:xfrm>
            <a:off x="19001884" y="10784114"/>
            <a:ext cx="4627074" cy="2307771"/>
          </a:xfrm>
          <a:prstGeom prst="roundRect">
            <a:avLst>
              <a:gd name="adj" fmla="val 12215"/>
            </a:avLst>
          </a:prstGeom>
          <a:solidFill>
            <a:schemeClr val="accent2"/>
          </a:solidFill>
          <a:ln w="57150"/>
        </p:spPr>
        <p:style>
          <a:lnRef idx="2">
            <a:schemeClr val="accent2"/>
          </a:lnRef>
          <a:fillRef idx="1">
            <a:schemeClr val="lt1"/>
          </a:fillRef>
          <a:effectRef idx="0">
            <a:schemeClr val="accent2"/>
          </a:effectRef>
          <a:fontRef idx="minor">
            <a:schemeClr val="dk1"/>
          </a:fontRef>
        </p:style>
        <p:txBody>
          <a:bodyPr rtlCol="0" anchor="ctr"/>
          <a:lstStyle/>
          <a:p>
            <a:endParaRPr lang="en-US" dirty="0">
              <a:solidFill>
                <a:schemeClr val="tx2"/>
              </a:solidFill>
            </a:endParaRPr>
          </a:p>
        </p:txBody>
      </p:sp>
      <p:sp>
        <p:nvSpPr>
          <p:cNvPr id="8" name="Rectangle: Rounded Corners 7">
            <a:extLst>
              <a:ext uri="{FF2B5EF4-FFF2-40B4-BE49-F238E27FC236}">
                <a16:creationId xmlns:a16="http://schemas.microsoft.com/office/drawing/2014/main" id="{B1D9A32C-891E-471B-B8D4-BDB4B02D0197}"/>
              </a:ext>
            </a:extLst>
          </p:cNvPr>
          <p:cNvSpPr/>
          <p:nvPr/>
        </p:nvSpPr>
        <p:spPr>
          <a:xfrm>
            <a:off x="18772252" y="10548552"/>
            <a:ext cx="4627074" cy="2307771"/>
          </a:xfrm>
          <a:prstGeom prst="roundRect">
            <a:avLst>
              <a:gd name="adj" fmla="val 12215"/>
            </a:avLst>
          </a:prstGeom>
          <a:ln w="57150"/>
        </p:spPr>
        <p:style>
          <a:lnRef idx="2">
            <a:schemeClr val="accent2"/>
          </a:lnRef>
          <a:fillRef idx="1">
            <a:schemeClr val="lt1"/>
          </a:fillRef>
          <a:effectRef idx="0">
            <a:schemeClr val="accent2"/>
          </a:effectRef>
          <a:fontRef idx="minor">
            <a:schemeClr val="dk1"/>
          </a:fontRef>
        </p:style>
        <p:txBody>
          <a:bodyPr rtlCol="0" anchor="ctr"/>
          <a:lstStyle/>
          <a:p>
            <a:pPr algn="ctr"/>
            <a:r>
              <a:rPr lang="en-US" altLang="zh-CN" b="1" dirty="0">
                <a:solidFill>
                  <a:schemeClr val="tx2"/>
                </a:solidFill>
              </a:rPr>
              <a:t>Posting Closing Entries</a:t>
            </a:r>
          </a:p>
          <a:p>
            <a:pPr algn="ctr"/>
            <a:r>
              <a:rPr lang="en-US" altLang="zh-CN" b="1" dirty="0">
                <a:solidFill>
                  <a:schemeClr val="tx2"/>
                </a:solidFill>
              </a:rPr>
              <a:t>(2 of 4)</a:t>
            </a:r>
            <a:endParaRPr lang="en-US" altLang="zh-CN" dirty="0">
              <a:solidFill>
                <a:schemeClr val="tx2"/>
              </a:solidFill>
            </a:endParaRPr>
          </a:p>
        </p:txBody>
      </p:sp>
      <p:sp>
        <p:nvSpPr>
          <p:cNvPr id="16" name="TextBox 15">
            <a:extLst>
              <a:ext uri="{FF2B5EF4-FFF2-40B4-BE49-F238E27FC236}">
                <a16:creationId xmlns:a16="http://schemas.microsoft.com/office/drawing/2014/main" id="{E9BC8218-04DE-4C7E-9329-7C7DE9CD2276}"/>
              </a:ext>
            </a:extLst>
          </p:cNvPr>
          <p:cNvSpPr txBox="1"/>
          <p:nvPr/>
        </p:nvSpPr>
        <p:spPr>
          <a:xfrm>
            <a:off x="8987589" y="8991600"/>
            <a:ext cx="6972300" cy="646331"/>
          </a:xfrm>
          <a:prstGeom prst="rect">
            <a:avLst/>
          </a:prstGeom>
          <a:noFill/>
        </p:spPr>
        <p:txBody>
          <a:bodyPr wrap="square">
            <a:spAutoFit/>
          </a:bodyPr>
          <a:lstStyle/>
          <a:p>
            <a:r>
              <a:rPr lang="en-US" dirty="0">
                <a:solidFill>
                  <a:schemeClr val="accent2"/>
                </a:solidFill>
              </a:rPr>
              <a:t>Close Expenses to Income Summary</a:t>
            </a:r>
          </a:p>
        </p:txBody>
      </p:sp>
      <p:sp>
        <p:nvSpPr>
          <p:cNvPr id="19" name="Rectangle 18">
            <a:extLst>
              <a:ext uri="{FF2B5EF4-FFF2-40B4-BE49-F238E27FC236}">
                <a16:creationId xmlns:a16="http://schemas.microsoft.com/office/drawing/2014/main" id="{0449221F-0C61-4DE1-8F34-F12A62DE7636}"/>
              </a:ext>
            </a:extLst>
          </p:cNvPr>
          <p:cNvSpPr/>
          <p:nvPr/>
        </p:nvSpPr>
        <p:spPr>
          <a:xfrm>
            <a:off x="9872960" y="5426242"/>
            <a:ext cx="1680411" cy="290444"/>
          </a:xfrm>
          <a:prstGeom prst="rect">
            <a:avLst/>
          </a:prstGeom>
          <a:solidFill>
            <a:srgbClr val="A7C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3D8C5C2-C6F9-4252-B14B-B3E164A0DD98}"/>
              </a:ext>
            </a:extLst>
          </p:cNvPr>
          <p:cNvSpPr/>
          <p:nvPr/>
        </p:nvSpPr>
        <p:spPr>
          <a:xfrm>
            <a:off x="11825131" y="5426242"/>
            <a:ext cx="1680411" cy="290444"/>
          </a:xfrm>
          <a:prstGeom prst="rect">
            <a:avLst/>
          </a:prstGeom>
          <a:solidFill>
            <a:srgbClr val="A7C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6115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BA53A1-3ED2-4EB5-A215-AA170D2338A9}"/>
              </a:ext>
            </a:extLst>
          </p:cNvPr>
          <p:cNvPicPr>
            <a:picLocks noChangeAspect="1"/>
          </p:cNvPicPr>
          <p:nvPr/>
        </p:nvPicPr>
        <p:blipFill rotWithShape="1">
          <a:blip r:embed="rId2"/>
          <a:srcRect l="-114"/>
          <a:stretch/>
        </p:blipFill>
        <p:spPr>
          <a:xfrm>
            <a:off x="3814012" y="0"/>
            <a:ext cx="16730310" cy="13716000"/>
          </a:xfrm>
          <a:prstGeom prst="rect">
            <a:avLst/>
          </a:prstGeom>
        </p:spPr>
      </p:pic>
      <p:sp>
        <p:nvSpPr>
          <p:cNvPr id="2" name="Rectangle 1">
            <a:extLst>
              <a:ext uri="{FF2B5EF4-FFF2-40B4-BE49-F238E27FC236}">
                <a16:creationId xmlns:a16="http://schemas.microsoft.com/office/drawing/2014/main" id="{B3759836-0F07-4705-84E8-6ABED456B935}"/>
              </a:ext>
            </a:extLst>
          </p:cNvPr>
          <p:cNvSpPr/>
          <p:nvPr/>
        </p:nvSpPr>
        <p:spPr>
          <a:xfrm>
            <a:off x="8987590" y="10218057"/>
            <a:ext cx="5937584" cy="349794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CA38C8E-D773-4B30-966B-0D49D0E828A3}"/>
              </a:ext>
            </a:extLst>
          </p:cNvPr>
          <p:cNvSpPr/>
          <p:nvPr/>
        </p:nvSpPr>
        <p:spPr>
          <a:xfrm>
            <a:off x="8969495" y="8171544"/>
            <a:ext cx="762201" cy="23770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BA899AA-24CB-4199-871C-2B09088A0F2B}"/>
              </a:ext>
            </a:extLst>
          </p:cNvPr>
          <p:cNvSpPr/>
          <p:nvPr/>
        </p:nvSpPr>
        <p:spPr>
          <a:xfrm>
            <a:off x="14925173" y="9782629"/>
            <a:ext cx="5937585" cy="39333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94536A1C-CC5C-4223-84A8-84D35FFD1BB1}"/>
              </a:ext>
            </a:extLst>
          </p:cNvPr>
          <p:cNvSpPr/>
          <p:nvPr/>
        </p:nvSpPr>
        <p:spPr>
          <a:xfrm>
            <a:off x="19001884" y="10784114"/>
            <a:ext cx="4627074" cy="2307771"/>
          </a:xfrm>
          <a:prstGeom prst="roundRect">
            <a:avLst>
              <a:gd name="adj" fmla="val 12215"/>
            </a:avLst>
          </a:prstGeom>
          <a:solidFill>
            <a:schemeClr val="accent2"/>
          </a:solidFill>
          <a:ln w="57150"/>
        </p:spPr>
        <p:style>
          <a:lnRef idx="2">
            <a:schemeClr val="accent2"/>
          </a:lnRef>
          <a:fillRef idx="1">
            <a:schemeClr val="lt1"/>
          </a:fillRef>
          <a:effectRef idx="0">
            <a:schemeClr val="accent2"/>
          </a:effectRef>
          <a:fontRef idx="minor">
            <a:schemeClr val="dk1"/>
          </a:fontRef>
        </p:style>
        <p:txBody>
          <a:bodyPr rtlCol="0" anchor="ctr"/>
          <a:lstStyle/>
          <a:p>
            <a:endParaRPr lang="en-US" dirty="0">
              <a:solidFill>
                <a:schemeClr val="tx2"/>
              </a:solidFill>
            </a:endParaRPr>
          </a:p>
        </p:txBody>
      </p:sp>
      <p:sp>
        <p:nvSpPr>
          <p:cNvPr id="8" name="Rectangle: Rounded Corners 7">
            <a:extLst>
              <a:ext uri="{FF2B5EF4-FFF2-40B4-BE49-F238E27FC236}">
                <a16:creationId xmlns:a16="http://schemas.microsoft.com/office/drawing/2014/main" id="{B1D9A32C-891E-471B-B8D4-BDB4B02D0197}"/>
              </a:ext>
            </a:extLst>
          </p:cNvPr>
          <p:cNvSpPr/>
          <p:nvPr/>
        </p:nvSpPr>
        <p:spPr>
          <a:xfrm>
            <a:off x="18772252" y="10548552"/>
            <a:ext cx="4627074" cy="2307771"/>
          </a:xfrm>
          <a:prstGeom prst="roundRect">
            <a:avLst>
              <a:gd name="adj" fmla="val 12215"/>
            </a:avLst>
          </a:prstGeom>
          <a:ln w="57150"/>
        </p:spPr>
        <p:style>
          <a:lnRef idx="2">
            <a:schemeClr val="accent2"/>
          </a:lnRef>
          <a:fillRef idx="1">
            <a:schemeClr val="lt1"/>
          </a:fillRef>
          <a:effectRef idx="0">
            <a:schemeClr val="accent2"/>
          </a:effectRef>
          <a:fontRef idx="minor">
            <a:schemeClr val="dk1"/>
          </a:fontRef>
        </p:style>
        <p:txBody>
          <a:bodyPr rtlCol="0" anchor="ctr"/>
          <a:lstStyle/>
          <a:p>
            <a:pPr algn="ctr"/>
            <a:r>
              <a:rPr lang="en-US" altLang="zh-CN" b="1" dirty="0">
                <a:solidFill>
                  <a:schemeClr val="tx2"/>
                </a:solidFill>
              </a:rPr>
              <a:t>Posting Closing Entries</a:t>
            </a:r>
          </a:p>
          <a:p>
            <a:pPr algn="ctr"/>
            <a:r>
              <a:rPr lang="en-US" altLang="zh-CN" b="1" dirty="0">
                <a:solidFill>
                  <a:schemeClr val="tx2"/>
                </a:solidFill>
              </a:rPr>
              <a:t>(3 of 4)</a:t>
            </a:r>
            <a:endParaRPr lang="en-US" altLang="zh-CN" dirty="0">
              <a:solidFill>
                <a:schemeClr val="tx2"/>
              </a:solidFill>
            </a:endParaRPr>
          </a:p>
        </p:txBody>
      </p:sp>
      <p:sp>
        <p:nvSpPr>
          <p:cNvPr id="6" name="TextBox 5">
            <a:extLst>
              <a:ext uri="{FF2B5EF4-FFF2-40B4-BE49-F238E27FC236}">
                <a16:creationId xmlns:a16="http://schemas.microsoft.com/office/drawing/2014/main" id="{A3DDEB82-8BF3-43B7-8A66-E975376DBF25}"/>
              </a:ext>
            </a:extLst>
          </p:cNvPr>
          <p:cNvSpPr txBox="1"/>
          <p:nvPr/>
        </p:nvSpPr>
        <p:spPr>
          <a:xfrm>
            <a:off x="14645956" y="7577350"/>
            <a:ext cx="8505650" cy="646331"/>
          </a:xfrm>
          <a:prstGeom prst="rect">
            <a:avLst/>
          </a:prstGeom>
          <a:noFill/>
        </p:spPr>
        <p:txBody>
          <a:bodyPr wrap="square">
            <a:spAutoFit/>
          </a:bodyPr>
          <a:lstStyle/>
          <a:p>
            <a:pPr algn="r"/>
            <a:r>
              <a:rPr lang="en-US" dirty="0">
                <a:solidFill>
                  <a:schemeClr val="accent2"/>
                </a:solidFill>
              </a:rPr>
              <a:t>Close Income Summary to Retained Earnings</a:t>
            </a:r>
          </a:p>
        </p:txBody>
      </p:sp>
      <p:sp>
        <p:nvSpPr>
          <p:cNvPr id="12" name="Rectangle 11">
            <a:extLst>
              <a:ext uri="{FF2B5EF4-FFF2-40B4-BE49-F238E27FC236}">
                <a16:creationId xmlns:a16="http://schemas.microsoft.com/office/drawing/2014/main" id="{9CE0D964-8A44-4427-BF91-03BF02399805}"/>
              </a:ext>
            </a:extLst>
          </p:cNvPr>
          <p:cNvSpPr/>
          <p:nvPr/>
        </p:nvSpPr>
        <p:spPr>
          <a:xfrm>
            <a:off x="9872960" y="8401671"/>
            <a:ext cx="1680411" cy="646332"/>
          </a:xfrm>
          <a:prstGeom prst="rect">
            <a:avLst/>
          </a:prstGeom>
          <a:solidFill>
            <a:srgbClr val="B9D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4E2B9-0EAA-4B66-B8AC-7B4499C5B6CA}"/>
              </a:ext>
            </a:extLst>
          </p:cNvPr>
          <p:cNvSpPr/>
          <p:nvPr/>
        </p:nvSpPr>
        <p:spPr>
          <a:xfrm>
            <a:off x="11817874" y="9309864"/>
            <a:ext cx="1796526" cy="472765"/>
          </a:xfrm>
          <a:prstGeom prst="rect">
            <a:avLst/>
          </a:prstGeom>
          <a:solidFill>
            <a:srgbClr val="B9D9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471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BA53A1-3ED2-4EB5-A215-AA170D2338A9}"/>
              </a:ext>
            </a:extLst>
          </p:cNvPr>
          <p:cNvPicPr>
            <a:picLocks noChangeAspect="1"/>
          </p:cNvPicPr>
          <p:nvPr/>
        </p:nvPicPr>
        <p:blipFill rotWithShape="1">
          <a:blip r:embed="rId2"/>
          <a:srcRect l="-114"/>
          <a:stretch/>
        </p:blipFill>
        <p:spPr>
          <a:xfrm>
            <a:off x="3814012" y="0"/>
            <a:ext cx="16730310" cy="13716000"/>
          </a:xfrm>
          <a:prstGeom prst="rect">
            <a:avLst/>
          </a:prstGeom>
        </p:spPr>
      </p:pic>
      <p:sp>
        <p:nvSpPr>
          <p:cNvPr id="7" name="Rectangle 6">
            <a:extLst>
              <a:ext uri="{FF2B5EF4-FFF2-40B4-BE49-F238E27FC236}">
                <a16:creationId xmlns:a16="http://schemas.microsoft.com/office/drawing/2014/main" id="{BBA899AA-24CB-4199-871C-2B09088A0F2B}"/>
              </a:ext>
            </a:extLst>
          </p:cNvPr>
          <p:cNvSpPr/>
          <p:nvPr/>
        </p:nvSpPr>
        <p:spPr>
          <a:xfrm>
            <a:off x="14925173" y="9782629"/>
            <a:ext cx="5937585" cy="39333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94536A1C-CC5C-4223-84A8-84D35FFD1BB1}"/>
              </a:ext>
            </a:extLst>
          </p:cNvPr>
          <p:cNvSpPr/>
          <p:nvPr/>
        </p:nvSpPr>
        <p:spPr>
          <a:xfrm>
            <a:off x="19001884" y="10784114"/>
            <a:ext cx="4627074" cy="2307771"/>
          </a:xfrm>
          <a:prstGeom prst="roundRect">
            <a:avLst>
              <a:gd name="adj" fmla="val 12215"/>
            </a:avLst>
          </a:prstGeom>
          <a:solidFill>
            <a:schemeClr val="accent2"/>
          </a:solidFill>
          <a:ln w="57150"/>
        </p:spPr>
        <p:style>
          <a:lnRef idx="2">
            <a:schemeClr val="accent2"/>
          </a:lnRef>
          <a:fillRef idx="1">
            <a:schemeClr val="lt1"/>
          </a:fillRef>
          <a:effectRef idx="0">
            <a:schemeClr val="accent2"/>
          </a:effectRef>
          <a:fontRef idx="minor">
            <a:schemeClr val="dk1"/>
          </a:fontRef>
        </p:style>
        <p:txBody>
          <a:bodyPr rtlCol="0" anchor="ctr"/>
          <a:lstStyle/>
          <a:p>
            <a:endParaRPr lang="en-US" dirty="0">
              <a:solidFill>
                <a:schemeClr val="tx2"/>
              </a:solidFill>
            </a:endParaRPr>
          </a:p>
        </p:txBody>
      </p:sp>
      <p:sp>
        <p:nvSpPr>
          <p:cNvPr id="8" name="Rectangle: Rounded Corners 7">
            <a:extLst>
              <a:ext uri="{FF2B5EF4-FFF2-40B4-BE49-F238E27FC236}">
                <a16:creationId xmlns:a16="http://schemas.microsoft.com/office/drawing/2014/main" id="{B1D9A32C-891E-471B-B8D4-BDB4B02D0197}"/>
              </a:ext>
            </a:extLst>
          </p:cNvPr>
          <p:cNvSpPr/>
          <p:nvPr/>
        </p:nvSpPr>
        <p:spPr>
          <a:xfrm>
            <a:off x="18772252" y="10548552"/>
            <a:ext cx="4627074" cy="2307771"/>
          </a:xfrm>
          <a:prstGeom prst="roundRect">
            <a:avLst>
              <a:gd name="adj" fmla="val 12215"/>
            </a:avLst>
          </a:prstGeom>
          <a:ln w="57150"/>
        </p:spPr>
        <p:style>
          <a:lnRef idx="2">
            <a:schemeClr val="accent2"/>
          </a:lnRef>
          <a:fillRef idx="1">
            <a:schemeClr val="lt1"/>
          </a:fillRef>
          <a:effectRef idx="0">
            <a:schemeClr val="accent2"/>
          </a:effectRef>
          <a:fontRef idx="minor">
            <a:schemeClr val="dk1"/>
          </a:fontRef>
        </p:style>
        <p:txBody>
          <a:bodyPr rtlCol="0" anchor="ctr"/>
          <a:lstStyle/>
          <a:p>
            <a:pPr algn="ctr"/>
            <a:r>
              <a:rPr lang="en-US" altLang="zh-CN" b="1" dirty="0">
                <a:solidFill>
                  <a:schemeClr val="tx2"/>
                </a:solidFill>
              </a:rPr>
              <a:t>Posting Closing Entries</a:t>
            </a:r>
          </a:p>
          <a:p>
            <a:pPr algn="ctr"/>
            <a:r>
              <a:rPr lang="en-US" altLang="zh-CN" b="1" dirty="0">
                <a:solidFill>
                  <a:schemeClr val="tx2"/>
                </a:solidFill>
              </a:rPr>
              <a:t>(4 of 4)</a:t>
            </a:r>
            <a:endParaRPr lang="en-US" altLang="zh-CN" dirty="0">
              <a:solidFill>
                <a:schemeClr val="tx2"/>
              </a:solidFill>
            </a:endParaRPr>
          </a:p>
        </p:txBody>
      </p:sp>
      <p:sp>
        <p:nvSpPr>
          <p:cNvPr id="6" name="TextBox 5">
            <a:extLst>
              <a:ext uri="{FF2B5EF4-FFF2-40B4-BE49-F238E27FC236}">
                <a16:creationId xmlns:a16="http://schemas.microsoft.com/office/drawing/2014/main" id="{BDE42C3A-7ED5-4E1B-8539-4220946793B4}"/>
              </a:ext>
            </a:extLst>
          </p:cNvPr>
          <p:cNvSpPr txBox="1"/>
          <p:nvPr/>
        </p:nvSpPr>
        <p:spPr>
          <a:xfrm>
            <a:off x="13788866" y="9836833"/>
            <a:ext cx="7073892" cy="646331"/>
          </a:xfrm>
          <a:prstGeom prst="rect">
            <a:avLst/>
          </a:prstGeom>
          <a:solidFill>
            <a:schemeClr val="bg1"/>
          </a:solidFill>
        </p:spPr>
        <p:txBody>
          <a:bodyPr wrap="square">
            <a:spAutoFit/>
          </a:bodyPr>
          <a:lstStyle/>
          <a:p>
            <a:pPr algn="r"/>
            <a:r>
              <a:rPr lang="en-US" dirty="0">
                <a:solidFill>
                  <a:schemeClr val="accent2"/>
                </a:solidFill>
              </a:rPr>
              <a:t>Close Dividends to Retained Earnings</a:t>
            </a:r>
          </a:p>
        </p:txBody>
      </p:sp>
    </p:spTree>
    <p:extLst>
      <p:ext uri="{BB962C8B-B14F-4D97-AF65-F5344CB8AC3E}">
        <p14:creationId xmlns:p14="http://schemas.microsoft.com/office/powerpoint/2010/main" val="3141993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65616E3-CDB6-4DAC-826C-D85F3F581CE8}"/>
              </a:ext>
            </a:extLst>
          </p:cNvPr>
          <p:cNvPicPr>
            <a:picLocks noChangeAspect="1"/>
          </p:cNvPicPr>
          <p:nvPr/>
        </p:nvPicPr>
        <p:blipFill>
          <a:blip r:embed="rId2"/>
          <a:stretch>
            <a:fillRect/>
          </a:stretch>
        </p:blipFill>
        <p:spPr>
          <a:xfrm>
            <a:off x="1196662" y="931633"/>
            <a:ext cx="10601108" cy="11219193"/>
          </a:xfrm>
          <a:prstGeom prst="rect">
            <a:avLst/>
          </a:prstGeom>
        </p:spPr>
      </p:pic>
      <p:pic>
        <p:nvPicPr>
          <p:cNvPr id="9" name="Picture 8">
            <a:extLst>
              <a:ext uri="{FF2B5EF4-FFF2-40B4-BE49-F238E27FC236}">
                <a16:creationId xmlns:a16="http://schemas.microsoft.com/office/drawing/2014/main" id="{14641289-7834-4BDD-AD23-05123A2102F6}"/>
              </a:ext>
            </a:extLst>
          </p:cNvPr>
          <p:cNvPicPr>
            <a:picLocks noChangeAspect="1"/>
          </p:cNvPicPr>
          <p:nvPr/>
        </p:nvPicPr>
        <p:blipFill>
          <a:blip r:embed="rId3"/>
          <a:stretch>
            <a:fillRect/>
          </a:stretch>
        </p:blipFill>
        <p:spPr>
          <a:xfrm>
            <a:off x="11963400" y="931633"/>
            <a:ext cx="11604937" cy="9351552"/>
          </a:xfrm>
          <a:prstGeom prst="rect">
            <a:avLst/>
          </a:prstGeom>
        </p:spPr>
      </p:pic>
      <p:sp>
        <p:nvSpPr>
          <p:cNvPr id="11" name="Rectangle 10">
            <a:extLst>
              <a:ext uri="{FF2B5EF4-FFF2-40B4-BE49-F238E27FC236}">
                <a16:creationId xmlns:a16="http://schemas.microsoft.com/office/drawing/2014/main" id="{EAF5A7C7-BD75-4A0E-BF0F-678E62EBC8B6}"/>
              </a:ext>
            </a:extLst>
          </p:cNvPr>
          <p:cNvSpPr/>
          <p:nvPr/>
        </p:nvSpPr>
        <p:spPr>
          <a:xfrm>
            <a:off x="6497216" y="9882185"/>
            <a:ext cx="5171043" cy="16762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Permanent accounts</a:t>
            </a:r>
          </a:p>
        </p:txBody>
      </p:sp>
      <p:sp>
        <p:nvSpPr>
          <p:cNvPr id="12" name="Rectangle 11">
            <a:extLst>
              <a:ext uri="{FF2B5EF4-FFF2-40B4-BE49-F238E27FC236}">
                <a16:creationId xmlns:a16="http://schemas.microsoft.com/office/drawing/2014/main" id="{302724BA-0B73-4922-9162-48E8BEC80260}"/>
              </a:ext>
            </a:extLst>
          </p:cNvPr>
          <p:cNvSpPr/>
          <p:nvPr/>
        </p:nvSpPr>
        <p:spPr>
          <a:xfrm>
            <a:off x="17765868" y="8568336"/>
            <a:ext cx="5686560" cy="15327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Temporary accounts</a:t>
            </a:r>
          </a:p>
        </p:txBody>
      </p:sp>
      <p:sp>
        <p:nvSpPr>
          <p:cNvPr id="14" name="Rectangle: Rounded Corners 13">
            <a:extLst>
              <a:ext uri="{FF2B5EF4-FFF2-40B4-BE49-F238E27FC236}">
                <a16:creationId xmlns:a16="http://schemas.microsoft.com/office/drawing/2014/main" id="{6A5CB9A6-44A8-4D06-BBF9-666D21F84391}"/>
              </a:ext>
            </a:extLst>
          </p:cNvPr>
          <p:cNvSpPr/>
          <p:nvPr/>
        </p:nvSpPr>
        <p:spPr>
          <a:xfrm>
            <a:off x="18711631" y="10837716"/>
            <a:ext cx="4627074" cy="1548672"/>
          </a:xfrm>
          <a:prstGeom prst="roundRect">
            <a:avLst>
              <a:gd name="adj" fmla="val 12215"/>
            </a:avLst>
          </a:prstGeom>
          <a:solidFill>
            <a:schemeClr val="accent2"/>
          </a:solidFill>
          <a:ln w="57150"/>
        </p:spPr>
        <p:style>
          <a:lnRef idx="2">
            <a:schemeClr val="accent2"/>
          </a:lnRef>
          <a:fillRef idx="1">
            <a:schemeClr val="lt1"/>
          </a:fillRef>
          <a:effectRef idx="0">
            <a:schemeClr val="accent2"/>
          </a:effectRef>
          <a:fontRef idx="minor">
            <a:schemeClr val="dk1"/>
          </a:fontRef>
        </p:style>
        <p:txBody>
          <a:bodyPr rtlCol="0" anchor="ctr"/>
          <a:lstStyle/>
          <a:p>
            <a:endParaRPr lang="en-US" dirty="0">
              <a:solidFill>
                <a:schemeClr val="tx2"/>
              </a:solidFill>
            </a:endParaRPr>
          </a:p>
        </p:txBody>
      </p:sp>
      <p:sp>
        <p:nvSpPr>
          <p:cNvPr id="16" name="Rectangle: Rounded Corners 15">
            <a:extLst>
              <a:ext uri="{FF2B5EF4-FFF2-40B4-BE49-F238E27FC236}">
                <a16:creationId xmlns:a16="http://schemas.microsoft.com/office/drawing/2014/main" id="{4AB4E8C3-F2DD-466B-AE7E-E8B5AC91CA82}"/>
              </a:ext>
            </a:extLst>
          </p:cNvPr>
          <p:cNvSpPr/>
          <p:nvPr/>
        </p:nvSpPr>
        <p:spPr>
          <a:xfrm>
            <a:off x="18481999" y="10602154"/>
            <a:ext cx="4627074" cy="1548672"/>
          </a:xfrm>
          <a:prstGeom prst="roundRect">
            <a:avLst>
              <a:gd name="adj" fmla="val 12215"/>
            </a:avLst>
          </a:prstGeom>
          <a:ln w="57150"/>
        </p:spPr>
        <p:style>
          <a:lnRef idx="2">
            <a:schemeClr val="accent2"/>
          </a:lnRef>
          <a:fillRef idx="1">
            <a:schemeClr val="lt1"/>
          </a:fillRef>
          <a:effectRef idx="0">
            <a:schemeClr val="accent2"/>
          </a:effectRef>
          <a:fontRef idx="minor">
            <a:schemeClr val="dk1"/>
          </a:fontRef>
        </p:style>
        <p:txBody>
          <a:bodyPr rtlCol="0" anchor="ctr"/>
          <a:lstStyle/>
          <a:p>
            <a:pPr algn="ctr"/>
            <a:r>
              <a:rPr lang="en-US" altLang="zh-CN" b="1" dirty="0">
                <a:solidFill>
                  <a:schemeClr val="tx2"/>
                </a:solidFill>
              </a:rPr>
              <a:t>General ledger</a:t>
            </a:r>
            <a:endParaRPr lang="en-US" altLang="zh-CN" dirty="0">
              <a:solidFill>
                <a:schemeClr val="tx2"/>
              </a:solidFill>
            </a:endParaRPr>
          </a:p>
          <a:p>
            <a:pPr algn="ctr"/>
            <a:r>
              <a:rPr lang="en-US" altLang="zh-CN" dirty="0">
                <a:solidFill>
                  <a:schemeClr val="tx2"/>
                </a:solidFill>
              </a:rPr>
              <a:t>(completed)</a:t>
            </a:r>
          </a:p>
        </p:txBody>
      </p:sp>
      <p:sp>
        <p:nvSpPr>
          <p:cNvPr id="17" name="Footer Placeholder 16">
            <a:extLst>
              <a:ext uri="{FF2B5EF4-FFF2-40B4-BE49-F238E27FC236}">
                <a16:creationId xmlns:a16="http://schemas.microsoft.com/office/drawing/2014/main" id="{8676556A-636B-4CC3-80A9-F36F80A34D61}"/>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18" name="Slide Number Placeholder 17">
            <a:extLst>
              <a:ext uri="{FF2B5EF4-FFF2-40B4-BE49-F238E27FC236}">
                <a16:creationId xmlns:a16="http://schemas.microsoft.com/office/drawing/2014/main" id="{5E219188-E037-4D42-8011-A6F61A38238A}"/>
              </a:ext>
            </a:extLst>
          </p:cNvPr>
          <p:cNvSpPr>
            <a:spLocks noGrp="1"/>
          </p:cNvSpPr>
          <p:nvPr>
            <p:ph type="sldNum" sz="quarter" idx="12"/>
          </p:nvPr>
        </p:nvSpPr>
        <p:spPr/>
        <p:txBody>
          <a:bodyPr/>
          <a:lstStyle/>
          <a:p>
            <a:fld id="{EBE3AD81-3AD4-9C46-856E-C08CF1183C60}" type="slidenum">
              <a:rPr lang="en-US" smtClean="0"/>
              <a:pPr/>
              <a:t>14</a:t>
            </a:fld>
            <a:endParaRPr lang="en-US" dirty="0"/>
          </a:p>
        </p:txBody>
      </p:sp>
    </p:spTree>
    <p:extLst>
      <p:ext uri="{BB962C8B-B14F-4D97-AF65-F5344CB8AC3E}">
        <p14:creationId xmlns:p14="http://schemas.microsoft.com/office/powerpoint/2010/main" val="2872889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4428D-C2D2-4412-B519-56ED33BB68D6}"/>
              </a:ext>
            </a:extLst>
          </p:cNvPr>
          <p:cNvSpPr>
            <a:spLocks noGrp="1"/>
          </p:cNvSpPr>
          <p:nvPr>
            <p:ph type="title"/>
          </p:nvPr>
        </p:nvSpPr>
        <p:spPr/>
        <p:txBody>
          <a:bodyPr/>
          <a:lstStyle/>
          <a:p>
            <a:r>
              <a:rPr lang="en-US" dirty="0"/>
              <a:t>Preparing a Post-Closing Trial Balance</a:t>
            </a:r>
          </a:p>
        </p:txBody>
      </p:sp>
      <p:sp>
        <p:nvSpPr>
          <p:cNvPr id="3" name="Content Placeholder 2">
            <a:extLst>
              <a:ext uri="{FF2B5EF4-FFF2-40B4-BE49-F238E27FC236}">
                <a16:creationId xmlns:a16="http://schemas.microsoft.com/office/drawing/2014/main" id="{160E3818-E4E1-4F08-BB1A-A7DD8825339B}"/>
              </a:ext>
            </a:extLst>
          </p:cNvPr>
          <p:cNvSpPr>
            <a:spLocks noGrp="1"/>
          </p:cNvSpPr>
          <p:nvPr>
            <p:ph sz="quarter" idx="13"/>
          </p:nvPr>
        </p:nvSpPr>
        <p:spPr/>
        <p:txBody>
          <a:bodyPr/>
          <a:lstStyle/>
          <a:p>
            <a:endParaRPr lang="en-US"/>
          </a:p>
        </p:txBody>
      </p:sp>
      <p:pic>
        <p:nvPicPr>
          <p:cNvPr id="5" name="Picture 4">
            <a:extLst>
              <a:ext uri="{FF2B5EF4-FFF2-40B4-BE49-F238E27FC236}">
                <a16:creationId xmlns:a16="http://schemas.microsoft.com/office/drawing/2014/main" id="{65770C30-504F-4156-BB2B-490C9D881964}"/>
              </a:ext>
            </a:extLst>
          </p:cNvPr>
          <p:cNvPicPr>
            <a:picLocks noChangeAspect="1"/>
          </p:cNvPicPr>
          <p:nvPr/>
        </p:nvPicPr>
        <p:blipFill>
          <a:blip r:embed="rId2"/>
          <a:stretch>
            <a:fillRect/>
          </a:stretch>
        </p:blipFill>
        <p:spPr>
          <a:xfrm>
            <a:off x="9752065" y="4049485"/>
            <a:ext cx="13976619" cy="8586943"/>
          </a:xfrm>
          <a:prstGeom prst="rect">
            <a:avLst/>
          </a:prstGeom>
        </p:spPr>
      </p:pic>
      <p:pic>
        <p:nvPicPr>
          <p:cNvPr id="7" name="Picture 6">
            <a:extLst>
              <a:ext uri="{FF2B5EF4-FFF2-40B4-BE49-F238E27FC236}">
                <a16:creationId xmlns:a16="http://schemas.microsoft.com/office/drawing/2014/main" id="{3C4DB0D0-7295-4DFA-A238-8DD65686FD4B}"/>
              </a:ext>
            </a:extLst>
          </p:cNvPr>
          <p:cNvPicPr>
            <a:picLocks noChangeAspect="1"/>
          </p:cNvPicPr>
          <p:nvPr/>
        </p:nvPicPr>
        <p:blipFill>
          <a:blip r:embed="rId3"/>
          <a:stretch>
            <a:fillRect/>
          </a:stretch>
        </p:blipFill>
        <p:spPr>
          <a:xfrm>
            <a:off x="990601" y="2330380"/>
            <a:ext cx="8119490" cy="6857164"/>
          </a:xfrm>
          <a:prstGeom prst="rect">
            <a:avLst/>
          </a:prstGeom>
        </p:spPr>
      </p:pic>
      <p:sp>
        <p:nvSpPr>
          <p:cNvPr id="9" name="Rectangle: Rounded Corners 8">
            <a:extLst>
              <a:ext uri="{FF2B5EF4-FFF2-40B4-BE49-F238E27FC236}">
                <a16:creationId xmlns:a16="http://schemas.microsoft.com/office/drawing/2014/main" id="{B5D39FED-21F2-4034-B0E2-4AFD00A4688B}"/>
              </a:ext>
            </a:extLst>
          </p:cNvPr>
          <p:cNvSpPr/>
          <p:nvPr/>
        </p:nvSpPr>
        <p:spPr>
          <a:xfrm>
            <a:off x="2534968" y="9697455"/>
            <a:ext cx="6560610" cy="2665997"/>
          </a:xfrm>
          <a:prstGeom prst="roundRect">
            <a:avLst/>
          </a:prstGeom>
          <a:solidFill>
            <a:schemeClr val="accent3"/>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2"/>
              </a:solidFill>
            </a:endParaRPr>
          </a:p>
        </p:txBody>
      </p:sp>
      <p:sp>
        <p:nvSpPr>
          <p:cNvPr id="11" name="Rectangle: Rounded Corners 10">
            <a:extLst>
              <a:ext uri="{FF2B5EF4-FFF2-40B4-BE49-F238E27FC236}">
                <a16:creationId xmlns:a16="http://schemas.microsoft.com/office/drawing/2014/main" id="{3AD26C41-6BE0-444C-9046-B3D1AB96CAD6}"/>
              </a:ext>
            </a:extLst>
          </p:cNvPr>
          <p:cNvSpPr/>
          <p:nvPr/>
        </p:nvSpPr>
        <p:spPr>
          <a:xfrm>
            <a:off x="2302494" y="9530929"/>
            <a:ext cx="6560610" cy="2665997"/>
          </a:xfrm>
          <a:prstGeom prst="roundRect">
            <a:avLst/>
          </a:prstGeom>
          <a:solidFill>
            <a:schemeClr val="bg1"/>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chemeClr val="tx2"/>
                </a:solidFill>
              </a:rPr>
              <a:t>T</a:t>
            </a:r>
            <a:r>
              <a:rPr lang="en-US" dirty="0">
                <a:solidFill>
                  <a:schemeClr val="tx2"/>
                </a:solidFill>
              </a:rPr>
              <a:t>he post-closing trial balance will contain only permanent—</a:t>
            </a:r>
          </a:p>
          <a:p>
            <a:r>
              <a:rPr lang="en-US" dirty="0">
                <a:solidFill>
                  <a:schemeClr val="tx2"/>
                </a:solidFill>
              </a:rPr>
              <a:t>statement of financial position—accounts</a:t>
            </a:r>
            <a:endParaRPr lang="en-US" b="1" dirty="0">
              <a:solidFill>
                <a:schemeClr val="tx2"/>
              </a:solidFill>
            </a:endParaRPr>
          </a:p>
        </p:txBody>
      </p:sp>
      <p:sp>
        <p:nvSpPr>
          <p:cNvPr id="13" name="Arrow: Down 12">
            <a:extLst>
              <a:ext uri="{FF2B5EF4-FFF2-40B4-BE49-F238E27FC236}">
                <a16:creationId xmlns:a16="http://schemas.microsoft.com/office/drawing/2014/main" id="{06494A7D-11F4-4E75-A941-4337F5D00BC8}"/>
              </a:ext>
            </a:extLst>
          </p:cNvPr>
          <p:cNvSpPr/>
          <p:nvPr/>
        </p:nvSpPr>
        <p:spPr>
          <a:xfrm rot="16200000">
            <a:off x="8377908" y="6051819"/>
            <a:ext cx="2106340" cy="483852"/>
          </a:xfrm>
          <a:prstGeom prst="downArrow">
            <a:avLst>
              <a:gd name="adj1" fmla="val 65207"/>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ooter Placeholder 13">
            <a:extLst>
              <a:ext uri="{FF2B5EF4-FFF2-40B4-BE49-F238E27FC236}">
                <a16:creationId xmlns:a16="http://schemas.microsoft.com/office/drawing/2014/main" id="{8E609349-1952-48CD-9E4D-B8CCAF524ECF}"/>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15" name="Slide Number Placeholder 14">
            <a:extLst>
              <a:ext uri="{FF2B5EF4-FFF2-40B4-BE49-F238E27FC236}">
                <a16:creationId xmlns:a16="http://schemas.microsoft.com/office/drawing/2014/main" id="{038758C4-98EA-45E8-ACDB-41A9902DACCF}"/>
              </a:ext>
            </a:extLst>
          </p:cNvPr>
          <p:cNvSpPr>
            <a:spLocks noGrp="1"/>
          </p:cNvSpPr>
          <p:nvPr>
            <p:ph type="sldNum" sz="quarter" idx="12"/>
          </p:nvPr>
        </p:nvSpPr>
        <p:spPr/>
        <p:txBody>
          <a:bodyPr/>
          <a:lstStyle/>
          <a:p>
            <a:fld id="{EBE3AD81-3AD4-9C46-856E-C08CF1183C60}" type="slidenum">
              <a:rPr lang="en-US" smtClean="0"/>
              <a:pPr/>
              <a:t>15</a:t>
            </a:fld>
            <a:endParaRPr lang="en-US" dirty="0"/>
          </a:p>
        </p:txBody>
      </p:sp>
    </p:spTree>
    <p:extLst>
      <p:ext uri="{BB962C8B-B14F-4D97-AF65-F5344CB8AC3E}">
        <p14:creationId xmlns:p14="http://schemas.microsoft.com/office/powerpoint/2010/main" val="3674237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B50CE-C82A-483D-A381-635F4DA917F8}"/>
              </a:ext>
            </a:extLst>
          </p:cNvPr>
          <p:cNvSpPr>
            <a:spLocks noGrp="1"/>
          </p:cNvSpPr>
          <p:nvPr>
            <p:ph type="title"/>
          </p:nvPr>
        </p:nvSpPr>
        <p:spPr/>
        <p:txBody>
          <a:bodyPr/>
          <a:lstStyle/>
          <a:p>
            <a:r>
              <a:rPr lang="en-US" sz="7200" b="1" dirty="0"/>
              <a:t>Prepare the closing entries - Exercise</a:t>
            </a:r>
            <a:endParaRPr lang="en-US" dirty="0"/>
          </a:p>
        </p:txBody>
      </p:sp>
      <p:sp>
        <p:nvSpPr>
          <p:cNvPr id="3" name="Content Placeholder 2">
            <a:extLst>
              <a:ext uri="{FF2B5EF4-FFF2-40B4-BE49-F238E27FC236}">
                <a16:creationId xmlns:a16="http://schemas.microsoft.com/office/drawing/2014/main" id="{F9EBCE9E-B0CD-499D-B71B-227916ADB568}"/>
              </a:ext>
            </a:extLst>
          </p:cNvPr>
          <p:cNvSpPr>
            <a:spLocks noGrp="1"/>
          </p:cNvSpPr>
          <p:nvPr>
            <p:ph sz="quarter" idx="13"/>
          </p:nvPr>
        </p:nvSpPr>
        <p:spPr/>
        <p:txBody>
          <a:bodyPr/>
          <a:lstStyle/>
          <a:p>
            <a:endParaRPr lang="en-US"/>
          </a:p>
        </p:txBody>
      </p:sp>
      <p:pic>
        <p:nvPicPr>
          <p:cNvPr id="5" name="Picture 4">
            <a:extLst>
              <a:ext uri="{FF2B5EF4-FFF2-40B4-BE49-F238E27FC236}">
                <a16:creationId xmlns:a16="http://schemas.microsoft.com/office/drawing/2014/main" id="{17D0A65A-853D-4CBA-A97F-7276597D6305}"/>
              </a:ext>
            </a:extLst>
          </p:cNvPr>
          <p:cNvPicPr>
            <a:picLocks noChangeAspect="1"/>
          </p:cNvPicPr>
          <p:nvPr/>
        </p:nvPicPr>
        <p:blipFill>
          <a:blip r:embed="rId2"/>
          <a:stretch>
            <a:fillRect/>
          </a:stretch>
        </p:blipFill>
        <p:spPr>
          <a:xfrm>
            <a:off x="990600" y="2330378"/>
            <a:ext cx="22301200" cy="4707901"/>
          </a:xfrm>
          <a:prstGeom prst="rect">
            <a:avLst/>
          </a:prstGeom>
        </p:spPr>
      </p:pic>
      <p:pic>
        <p:nvPicPr>
          <p:cNvPr id="7" name="Picture 6">
            <a:extLst>
              <a:ext uri="{FF2B5EF4-FFF2-40B4-BE49-F238E27FC236}">
                <a16:creationId xmlns:a16="http://schemas.microsoft.com/office/drawing/2014/main" id="{2C993523-DD56-447C-93F7-BC53CD6AF62D}"/>
              </a:ext>
            </a:extLst>
          </p:cNvPr>
          <p:cNvPicPr>
            <a:picLocks noChangeAspect="1"/>
          </p:cNvPicPr>
          <p:nvPr/>
        </p:nvPicPr>
        <p:blipFill rotWithShape="1">
          <a:blip r:embed="rId3"/>
          <a:srcRect b="50000"/>
          <a:stretch/>
        </p:blipFill>
        <p:spPr>
          <a:xfrm>
            <a:off x="990600" y="7610099"/>
            <a:ext cx="22301200" cy="3775522"/>
          </a:xfrm>
          <a:prstGeom prst="rect">
            <a:avLst/>
          </a:prstGeom>
        </p:spPr>
      </p:pic>
      <p:sp>
        <p:nvSpPr>
          <p:cNvPr id="4" name="Rectangle 3">
            <a:extLst>
              <a:ext uri="{FF2B5EF4-FFF2-40B4-BE49-F238E27FC236}">
                <a16:creationId xmlns:a16="http://schemas.microsoft.com/office/drawing/2014/main" id="{5ACFF4E6-4DD0-4B58-AE6D-01C4FE5C9BC6}"/>
              </a:ext>
            </a:extLst>
          </p:cNvPr>
          <p:cNvSpPr/>
          <p:nvPr/>
        </p:nvSpPr>
        <p:spPr>
          <a:xfrm>
            <a:off x="3911694" y="8610600"/>
            <a:ext cx="12585606" cy="1271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0" name="Rectangle 9">
            <a:extLst>
              <a:ext uri="{FF2B5EF4-FFF2-40B4-BE49-F238E27FC236}">
                <a16:creationId xmlns:a16="http://schemas.microsoft.com/office/drawing/2014/main" id="{B4C68E5E-F3DA-4F69-A14E-AB7B8DB834D4}"/>
              </a:ext>
            </a:extLst>
          </p:cNvPr>
          <p:cNvSpPr/>
          <p:nvPr/>
        </p:nvSpPr>
        <p:spPr>
          <a:xfrm>
            <a:off x="17360994" y="8610600"/>
            <a:ext cx="2451006" cy="1271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1" name="Rectangle 10">
            <a:extLst>
              <a:ext uri="{FF2B5EF4-FFF2-40B4-BE49-F238E27FC236}">
                <a16:creationId xmlns:a16="http://schemas.microsoft.com/office/drawing/2014/main" id="{FC4CCDA5-ADA3-4DA6-B443-D14DC0902D6C}"/>
              </a:ext>
            </a:extLst>
          </p:cNvPr>
          <p:cNvSpPr/>
          <p:nvPr/>
        </p:nvSpPr>
        <p:spPr>
          <a:xfrm>
            <a:off x="20510500" y="8610600"/>
            <a:ext cx="2451006" cy="1271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6" name="Footer Placeholder 5">
            <a:extLst>
              <a:ext uri="{FF2B5EF4-FFF2-40B4-BE49-F238E27FC236}">
                <a16:creationId xmlns:a16="http://schemas.microsoft.com/office/drawing/2014/main" id="{0AC29F4A-5889-47B1-8A5F-97E33470564E}"/>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12" name="Slide Number Placeholder 11">
            <a:extLst>
              <a:ext uri="{FF2B5EF4-FFF2-40B4-BE49-F238E27FC236}">
                <a16:creationId xmlns:a16="http://schemas.microsoft.com/office/drawing/2014/main" id="{CAA211EE-5DB3-40C6-AA0C-F79A5D9227B1}"/>
              </a:ext>
            </a:extLst>
          </p:cNvPr>
          <p:cNvSpPr>
            <a:spLocks noGrp="1"/>
          </p:cNvSpPr>
          <p:nvPr>
            <p:ph type="sldNum" sz="quarter" idx="12"/>
          </p:nvPr>
        </p:nvSpPr>
        <p:spPr/>
        <p:txBody>
          <a:bodyPr/>
          <a:lstStyle/>
          <a:p>
            <a:fld id="{EBE3AD81-3AD4-9C46-856E-C08CF1183C60}" type="slidenum">
              <a:rPr lang="en-US" smtClean="0"/>
              <a:pPr/>
              <a:t>16</a:t>
            </a:fld>
            <a:endParaRPr lang="en-US" dirty="0"/>
          </a:p>
        </p:txBody>
      </p:sp>
    </p:spTree>
    <p:extLst>
      <p:ext uri="{BB962C8B-B14F-4D97-AF65-F5344CB8AC3E}">
        <p14:creationId xmlns:p14="http://schemas.microsoft.com/office/powerpoint/2010/main" val="41414695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B50CE-C82A-483D-A381-635F4DA917F8}"/>
              </a:ext>
            </a:extLst>
          </p:cNvPr>
          <p:cNvSpPr>
            <a:spLocks noGrp="1"/>
          </p:cNvSpPr>
          <p:nvPr>
            <p:ph type="title"/>
          </p:nvPr>
        </p:nvSpPr>
        <p:spPr/>
        <p:txBody>
          <a:bodyPr/>
          <a:lstStyle/>
          <a:p>
            <a:r>
              <a:rPr lang="en-US" sz="7200" b="1" dirty="0"/>
              <a:t>Prepare the closing entries - Exercise</a:t>
            </a:r>
            <a:endParaRPr lang="en-US" dirty="0"/>
          </a:p>
        </p:txBody>
      </p:sp>
      <p:sp>
        <p:nvSpPr>
          <p:cNvPr id="3" name="Content Placeholder 2">
            <a:extLst>
              <a:ext uri="{FF2B5EF4-FFF2-40B4-BE49-F238E27FC236}">
                <a16:creationId xmlns:a16="http://schemas.microsoft.com/office/drawing/2014/main" id="{F9EBCE9E-B0CD-499D-B71B-227916ADB568}"/>
              </a:ext>
            </a:extLst>
          </p:cNvPr>
          <p:cNvSpPr>
            <a:spLocks noGrp="1"/>
          </p:cNvSpPr>
          <p:nvPr>
            <p:ph sz="quarter" idx="13"/>
          </p:nvPr>
        </p:nvSpPr>
        <p:spPr/>
        <p:txBody>
          <a:bodyPr/>
          <a:lstStyle/>
          <a:p>
            <a:endParaRPr lang="en-US"/>
          </a:p>
        </p:txBody>
      </p:sp>
      <p:pic>
        <p:nvPicPr>
          <p:cNvPr id="7" name="Picture 6">
            <a:extLst>
              <a:ext uri="{FF2B5EF4-FFF2-40B4-BE49-F238E27FC236}">
                <a16:creationId xmlns:a16="http://schemas.microsoft.com/office/drawing/2014/main" id="{2C993523-DD56-447C-93F7-BC53CD6AF62D}"/>
              </a:ext>
            </a:extLst>
          </p:cNvPr>
          <p:cNvPicPr>
            <a:picLocks noChangeAspect="1"/>
          </p:cNvPicPr>
          <p:nvPr/>
        </p:nvPicPr>
        <p:blipFill rotWithShape="1">
          <a:blip r:embed="rId2"/>
          <a:srcRect t="50000"/>
          <a:stretch/>
        </p:blipFill>
        <p:spPr>
          <a:xfrm>
            <a:off x="990600" y="2679771"/>
            <a:ext cx="22301200" cy="3775522"/>
          </a:xfrm>
          <a:prstGeom prst="rect">
            <a:avLst/>
          </a:prstGeom>
        </p:spPr>
      </p:pic>
      <p:pic>
        <p:nvPicPr>
          <p:cNvPr id="9" name="Picture 8">
            <a:extLst>
              <a:ext uri="{FF2B5EF4-FFF2-40B4-BE49-F238E27FC236}">
                <a16:creationId xmlns:a16="http://schemas.microsoft.com/office/drawing/2014/main" id="{FB59EF9B-BBA5-425D-B9A2-25968D098739}"/>
              </a:ext>
            </a:extLst>
          </p:cNvPr>
          <p:cNvPicPr>
            <a:picLocks noChangeAspect="1"/>
          </p:cNvPicPr>
          <p:nvPr/>
        </p:nvPicPr>
        <p:blipFill>
          <a:blip r:embed="rId3"/>
          <a:stretch>
            <a:fillRect/>
          </a:stretch>
        </p:blipFill>
        <p:spPr>
          <a:xfrm>
            <a:off x="1399729" y="6811422"/>
            <a:ext cx="21892071" cy="4707901"/>
          </a:xfrm>
          <a:prstGeom prst="rect">
            <a:avLst/>
          </a:prstGeom>
        </p:spPr>
      </p:pic>
      <p:sp>
        <p:nvSpPr>
          <p:cNvPr id="11" name="Rectangle 10">
            <a:extLst>
              <a:ext uri="{FF2B5EF4-FFF2-40B4-BE49-F238E27FC236}">
                <a16:creationId xmlns:a16="http://schemas.microsoft.com/office/drawing/2014/main" id="{02A1D6C6-ED8B-4C18-B614-A8AF94FA75D8}"/>
              </a:ext>
            </a:extLst>
          </p:cNvPr>
          <p:cNvSpPr/>
          <p:nvPr/>
        </p:nvSpPr>
        <p:spPr>
          <a:xfrm>
            <a:off x="3911694" y="2679771"/>
            <a:ext cx="12585606" cy="28447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3" name="Rectangle 12">
            <a:extLst>
              <a:ext uri="{FF2B5EF4-FFF2-40B4-BE49-F238E27FC236}">
                <a16:creationId xmlns:a16="http://schemas.microsoft.com/office/drawing/2014/main" id="{75A9C8F9-C280-43EC-A27E-969A758A7005}"/>
              </a:ext>
            </a:extLst>
          </p:cNvPr>
          <p:cNvSpPr/>
          <p:nvPr/>
        </p:nvSpPr>
        <p:spPr>
          <a:xfrm>
            <a:off x="17360994" y="2679771"/>
            <a:ext cx="2451006" cy="28447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5" name="Rectangle 14">
            <a:extLst>
              <a:ext uri="{FF2B5EF4-FFF2-40B4-BE49-F238E27FC236}">
                <a16:creationId xmlns:a16="http://schemas.microsoft.com/office/drawing/2014/main" id="{5847BDEF-ED03-4E47-A8E2-C43C7F9A899A}"/>
              </a:ext>
            </a:extLst>
          </p:cNvPr>
          <p:cNvSpPr/>
          <p:nvPr/>
        </p:nvSpPr>
        <p:spPr>
          <a:xfrm>
            <a:off x="20510500" y="2679771"/>
            <a:ext cx="2451006" cy="28447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6" name="Rectangle 15">
            <a:extLst>
              <a:ext uri="{FF2B5EF4-FFF2-40B4-BE49-F238E27FC236}">
                <a16:creationId xmlns:a16="http://schemas.microsoft.com/office/drawing/2014/main" id="{E24D982B-5874-461B-B568-246A87F32147}"/>
              </a:ext>
            </a:extLst>
          </p:cNvPr>
          <p:cNvSpPr/>
          <p:nvPr/>
        </p:nvSpPr>
        <p:spPr>
          <a:xfrm>
            <a:off x="3911694" y="6858001"/>
            <a:ext cx="12585606"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7" name="Rectangle 16">
            <a:extLst>
              <a:ext uri="{FF2B5EF4-FFF2-40B4-BE49-F238E27FC236}">
                <a16:creationId xmlns:a16="http://schemas.microsoft.com/office/drawing/2014/main" id="{498428FD-C026-422C-AF98-76C07944DE5E}"/>
              </a:ext>
            </a:extLst>
          </p:cNvPr>
          <p:cNvSpPr/>
          <p:nvPr/>
        </p:nvSpPr>
        <p:spPr>
          <a:xfrm>
            <a:off x="17360994" y="6858001"/>
            <a:ext cx="2451006"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8" name="Rectangle 17">
            <a:extLst>
              <a:ext uri="{FF2B5EF4-FFF2-40B4-BE49-F238E27FC236}">
                <a16:creationId xmlns:a16="http://schemas.microsoft.com/office/drawing/2014/main" id="{A3E1D264-9EE6-4B30-AA7D-DAB2E175A5F0}"/>
              </a:ext>
            </a:extLst>
          </p:cNvPr>
          <p:cNvSpPr/>
          <p:nvPr/>
        </p:nvSpPr>
        <p:spPr>
          <a:xfrm>
            <a:off x="20510500" y="6858001"/>
            <a:ext cx="2451006"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9" name="Rectangle 18">
            <a:extLst>
              <a:ext uri="{FF2B5EF4-FFF2-40B4-BE49-F238E27FC236}">
                <a16:creationId xmlns:a16="http://schemas.microsoft.com/office/drawing/2014/main" id="{DF1BDEAC-2189-4C04-A8BE-D50AD7134F95}"/>
              </a:ext>
            </a:extLst>
          </p:cNvPr>
          <p:cNvSpPr/>
          <p:nvPr/>
        </p:nvSpPr>
        <p:spPr>
          <a:xfrm>
            <a:off x="3911694" y="9188662"/>
            <a:ext cx="12585606"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0" name="Rectangle 19">
            <a:extLst>
              <a:ext uri="{FF2B5EF4-FFF2-40B4-BE49-F238E27FC236}">
                <a16:creationId xmlns:a16="http://schemas.microsoft.com/office/drawing/2014/main" id="{FB0C55E1-947C-4DAB-9656-9A1888B718FA}"/>
              </a:ext>
            </a:extLst>
          </p:cNvPr>
          <p:cNvSpPr/>
          <p:nvPr/>
        </p:nvSpPr>
        <p:spPr>
          <a:xfrm>
            <a:off x="17360994" y="9188662"/>
            <a:ext cx="2451006"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1" name="Rectangle 20">
            <a:extLst>
              <a:ext uri="{FF2B5EF4-FFF2-40B4-BE49-F238E27FC236}">
                <a16:creationId xmlns:a16="http://schemas.microsoft.com/office/drawing/2014/main" id="{9B25ED28-CE42-4235-9F4B-40FE298BCE41}"/>
              </a:ext>
            </a:extLst>
          </p:cNvPr>
          <p:cNvSpPr/>
          <p:nvPr/>
        </p:nvSpPr>
        <p:spPr>
          <a:xfrm>
            <a:off x="20510500" y="9188662"/>
            <a:ext cx="2451006" cy="137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2" name="Footer Placeholder 21">
            <a:extLst>
              <a:ext uri="{FF2B5EF4-FFF2-40B4-BE49-F238E27FC236}">
                <a16:creationId xmlns:a16="http://schemas.microsoft.com/office/drawing/2014/main" id="{232E5332-0B22-4F09-8E4B-E51CCD97B237}"/>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23" name="Slide Number Placeholder 22">
            <a:extLst>
              <a:ext uri="{FF2B5EF4-FFF2-40B4-BE49-F238E27FC236}">
                <a16:creationId xmlns:a16="http://schemas.microsoft.com/office/drawing/2014/main" id="{4F08C0C6-F03A-42C2-AB25-4D63956CFC5D}"/>
              </a:ext>
            </a:extLst>
          </p:cNvPr>
          <p:cNvSpPr>
            <a:spLocks noGrp="1"/>
          </p:cNvSpPr>
          <p:nvPr>
            <p:ph type="sldNum" sz="quarter" idx="12"/>
          </p:nvPr>
        </p:nvSpPr>
        <p:spPr/>
        <p:txBody>
          <a:bodyPr/>
          <a:lstStyle/>
          <a:p>
            <a:fld id="{EBE3AD81-3AD4-9C46-856E-C08CF1183C60}" type="slidenum">
              <a:rPr lang="en-US" smtClean="0"/>
              <a:pPr/>
              <a:t>17</a:t>
            </a:fld>
            <a:endParaRPr lang="en-US" dirty="0"/>
          </a:p>
        </p:txBody>
      </p:sp>
    </p:spTree>
    <p:extLst>
      <p:ext uri="{BB962C8B-B14F-4D97-AF65-F5344CB8AC3E}">
        <p14:creationId xmlns:p14="http://schemas.microsoft.com/office/powerpoint/2010/main" val="35644587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80BD2-D0DB-421B-B8BA-AB9B545CC4A5}"/>
              </a:ext>
            </a:extLst>
          </p:cNvPr>
          <p:cNvSpPr>
            <a:spLocks noGrp="1"/>
          </p:cNvSpPr>
          <p:nvPr>
            <p:ph type="title"/>
          </p:nvPr>
        </p:nvSpPr>
        <p:spPr/>
        <p:txBody>
          <a:bodyPr/>
          <a:lstStyle/>
          <a:p>
            <a:r>
              <a:rPr lang="en-US" dirty="0"/>
              <a:t>Summary of the Accounting Cycle (Ch1-4)</a:t>
            </a:r>
          </a:p>
        </p:txBody>
      </p:sp>
      <p:sp>
        <p:nvSpPr>
          <p:cNvPr id="3" name="Content Placeholder 2">
            <a:extLst>
              <a:ext uri="{FF2B5EF4-FFF2-40B4-BE49-F238E27FC236}">
                <a16:creationId xmlns:a16="http://schemas.microsoft.com/office/drawing/2014/main" id="{95C48A3D-6004-4670-92B3-B397B7DA2973}"/>
              </a:ext>
            </a:extLst>
          </p:cNvPr>
          <p:cNvSpPr>
            <a:spLocks noGrp="1"/>
          </p:cNvSpPr>
          <p:nvPr>
            <p:ph sz="quarter" idx="13"/>
          </p:nvPr>
        </p:nvSpPr>
        <p:spPr/>
        <p:txBody>
          <a:bodyPr>
            <a:normAutofit/>
          </a:bodyPr>
          <a:lstStyle/>
          <a:p>
            <a:endParaRPr lang="en-US" sz="5400"/>
          </a:p>
        </p:txBody>
      </p:sp>
      <p:grpSp>
        <p:nvGrpSpPr>
          <p:cNvPr id="329" name="Group 328">
            <a:extLst>
              <a:ext uri="{FF2B5EF4-FFF2-40B4-BE49-F238E27FC236}">
                <a16:creationId xmlns:a16="http://schemas.microsoft.com/office/drawing/2014/main" id="{E4CBF85B-9F52-4DD5-946F-3F688B5F4172}"/>
              </a:ext>
            </a:extLst>
          </p:cNvPr>
          <p:cNvGrpSpPr/>
          <p:nvPr/>
        </p:nvGrpSpPr>
        <p:grpSpPr>
          <a:xfrm>
            <a:off x="990600" y="2330378"/>
            <a:ext cx="22301200" cy="10033073"/>
            <a:chOff x="990600" y="2330378"/>
            <a:chExt cx="22301200" cy="10033073"/>
          </a:xfrm>
        </p:grpSpPr>
        <p:sp>
          <p:nvSpPr>
            <p:cNvPr id="305" name="Rectangle 4" descr="A flowchart shows the steps in accounting cycle. 1. Analyse business transactions; 2. Journalize the transactions; 3. Post to ledger accounts; 4. Prepare a trial balance; 5. Journalize and post adjusting entries: deferrals and accruals; 6. Prepare an adjusted trial balance; 7. Prepare financial statements; 8. Journalize and post closing entries; 9. Prepare a post-closing trial balance. The cycle continues.&#10;">
              <a:extLst>
                <a:ext uri="{FF2B5EF4-FFF2-40B4-BE49-F238E27FC236}">
                  <a16:creationId xmlns:a16="http://schemas.microsoft.com/office/drawing/2014/main" id="{2257CAAF-EFEB-4729-8134-FE6635846CB7}"/>
                </a:ext>
              </a:extLst>
            </p:cNvPr>
            <p:cNvSpPr>
              <a:spLocks noChangeArrowheads="1"/>
            </p:cNvSpPr>
            <p:nvPr/>
          </p:nvSpPr>
          <p:spPr bwMode="auto">
            <a:xfrm>
              <a:off x="990600" y="2330378"/>
              <a:ext cx="22301200" cy="10033073"/>
            </a:xfrm>
            <a:prstGeom prst="rect">
              <a:avLst/>
            </a:prstGeom>
            <a:solidFill>
              <a:srgbClr val="B9D9F3"/>
            </a:solidFill>
            <a:ln w="12700" cap="sq">
              <a:noFill/>
              <a:miter lim="800000"/>
              <a:headEnd type="none" w="sm" len="sm"/>
              <a:tailEnd type="none" w="sm" len="sm"/>
            </a:ln>
          </p:spPr>
          <p:txBody>
            <a:bodyPr wrap="none" anchor="ctr"/>
            <a:lstStyle>
              <a:lvl1pPr algn="l">
                <a:spcBef>
                  <a:spcPct val="20000"/>
                </a:spcBef>
                <a:buClr>
                  <a:schemeClr val="accent2"/>
                </a:buClr>
                <a:buSzPct val="75000"/>
                <a:buFont typeface="Wingdings" pitchFamily="2" charset="2"/>
                <a:buChar char="l"/>
                <a:defRPr sz="2800" b="1">
                  <a:solidFill>
                    <a:schemeClr val="bg2"/>
                  </a:solidFill>
                  <a:latin typeface="Arial" charset="0"/>
                </a:defRPr>
              </a:lvl1pPr>
              <a:lvl2pPr marL="742950" indent="-285750" algn="l">
                <a:spcBef>
                  <a:spcPct val="20000"/>
                </a:spcBef>
                <a:buClr>
                  <a:schemeClr val="accent2"/>
                </a:buClr>
                <a:buSzPct val="75000"/>
                <a:buFont typeface="Wingdings" pitchFamily="2" charset="2"/>
                <a:buChar char="l"/>
                <a:defRPr sz="2400" b="1">
                  <a:solidFill>
                    <a:schemeClr val="bg2"/>
                  </a:solidFill>
                  <a:latin typeface="Arial" charset="0"/>
                </a:defRPr>
              </a:lvl2pPr>
              <a:lvl3pPr marL="1143000" indent="-228600" algn="l">
                <a:spcBef>
                  <a:spcPct val="20000"/>
                </a:spcBef>
                <a:buClr>
                  <a:schemeClr val="accent2"/>
                </a:buClr>
                <a:buSzPct val="75000"/>
                <a:buFont typeface="Wingdings" pitchFamily="2" charset="2"/>
                <a:buChar char="l"/>
                <a:defRPr sz="2000" b="1">
                  <a:solidFill>
                    <a:schemeClr val="bg2"/>
                  </a:solidFill>
                  <a:latin typeface="Arial" charset="0"/>
                </a:defRPr>
              </a:lvl3pPr>
              <a:lvl4pPr marL="1600200" indent="-228600" algn="l">
                <a:spcBef>
                  <a:spcPct val="20000"/>
                </a:spcBef>
                <a:buClr>
                  <a:schemeClr val="accent2"/>
                </a:buClr>
                <a:buSzPct val="75000"/>
                <a:buFont typeface="Wingdings" pitchFamily="2" charset="2"/>
                <a:buChar char="l"/>
                <a:defRPr sz="2000" b="1">
                  <a:solidFill>
                    <a:schemeClr val="bg2"/>
                  </a:solidFill>
                  <a:latin typeface="Arial" charset="0"/>
                </a:defRPr>
              </a:lvl4pPr>
              <a:lvl5pPr marL="2057400" indent="-228600" algn="l">
                <a:spcBef>
                  <a:spcPct val="20000"/>
                </a:spcBef>
                <a:buClr>
                  <a:schemeClr val="accent2"/>
                </a:buClr>
                <a:buSzPct val="75000"/>
                <a:buFont typeface="Wingdings" pitchFamily="2" charset="2"/>
                <a:buChar char="l"/>
                <a:defRPr sz="2000" b="1">
                  <a:solidFill>
                    <a:schemeClr val="bg2"/>
                  </a:solidFill>
                  <a:latin typeface="Arial" charset="0"/>
                </a:defRPr>
              </a:lvl5pPr>
              <a:lvl6pPr marL="2514600" indent="-228600" eaLnBrk="0" fontAlgn="base" hangingPunct="0">
                <a:spcBef>
                  <a:spcPct val="20000"/>
                </a:spcBef>
                <a:spcAft>
                  <a:spcPct val="0"/>
                </a:spcAft>
                <a:buClr>
                  <a:schemeClr val="accent2"/>
                </a:buClr>
                <a:buSzPct val="75000"/>
                <a:buFont typeface="Wingdings" pitchFamily="2" charset="2"/>
                <a:buChar char="l"/>
                <a:defRPr sz="2000" b="1">
                  <a:solidFill>
                    <a:schemeClr val="bg2"/>
                  </a:solidFill>
                  <a:latin typeface="Arial" charset="0"/>
                </a:defRPr>
              </a:lvl6pPr>
              <a:lvl7pPr marL="2971800" indent="-228600" eaLnBrk="0" fontAlgn="base" hangingPunct="0">
                <a:spcBef>
                  <a:spcPct val="20000"/>
                </a:spcBef>
                <a:spcAft>
                  <a:spcPct val="0"/>
                </a:spcAft>
                <a:buClr>
                  <a:schemeClr val="accent2"/>
                </a:buClr>
                <a:buSzPct val="75000"/>
                <a:buFont typeface="Wingdings" pitchFamily="2" charset="2"/>
                <a:buChar char="l"/>
                <a:defRPr sz="2000" b="1">
                  <a:solidFill>
                    <a:schemeClr val="bg2"/>
                  </a:solidFill>
                  <a:latin typeface="Arial" charset="0"/>
                </a:defRPr>
              </a:lvl7pPr>
              <a:lvl8pPr marL="3429000" indent="-228600" eaLnBrk="0" fontAlgn="base" hangingPunct="0">
                <a:spcBef>
                  <a:spcPct val="20000"/>
                </a:spcBef>
                <a:spcAft>
                  <a:spcPct val="0"/>
                </a:spcAft>
                <a:buClr>
                  <a:schemeClr val="accent2"/>
                </a:buClr>
                <a:buSzPct val="75000"/>
                <a:buFont typeface="Wingdings" pitchFamily="2" charset="2"/>
                <a:buChar char="l"/>
                <a:defRPr sz="2000" b="1">
                  <a:solidFill>
                    <a:schemeClr val="bg2"/>
                  </a:solidFill>
                  <a:latin typeface="Arial" charset="0"/>
                </a:defRPr>
              </a:lvl8pPr>
              <a:lvl9pPr marL="3886200" indent="-228600" eaLnBrk="0" fontAlgn="base" hangingPunct="0">
                <a:spcBef>
                  <a:spcPct val="20000"/>
                </a:spcBef>
                <a:spcAft>
                  <a:spcPct val="0"/>
                </a:spcAft>
                <a:buClr>
                  <a:schemeClr val="accent2"/>
                </a:buClr>
                <a:buSzPct val="75000"/>
                <a:buFont typeface="Wingdings" pitchFamily="2" charset="2"/>
                <a:buChar char="l"/>
                <a:defRPr sz="2000" b="1">
                  <a:solidFill>
                    <a:schemeClr val="bg2"/>
                  </a:solidFill>
                  <a:latin typeface="Arial" charset="0"/>
                </a:defRPr>
              </a:lvl9pPr>
            </a:lstStyle>
            <a:p>
              <a:pPr algn="ctr" defTabSz="914400">
                <a:spcBef>
                  <a:spcPct val="0"/>
                </a:spcBef>
                <a:buClrTx/>
                <a:buSzTx/>
                <a:buFontTx/>
                <a:buNone/>
              </a:pPr>
              <a:endParaRPr lang="en-US" altLang="en-US" sz="4400" b="0" dirty="0">
                <a:solidFill>
                  <a:srgbClr val="000000"/>
                </a:solidFill>
                <a:latin typeface="Calibri" panose="020F0502020204030204"/>
              </a:endParaRPr>
            </a:p>
          </p:txBody>
        </p:sp>
        <p:sp>
          <p:nvSpPr>
            <p:cNvPr id="306" name="Line 5" descr="connecting line">
              <a:extLst>
                <a:ext uri="{FF2B5EF4-FFF2-40B4-BE49-F238E27FC236}">
                  <a16:creationId xmlns:a16="http://schemas.microsoft.com/office/drawing/2014/main" id="{1C7BDCF6-0440-413E-BA79-50646B1A88A2}"/>
                </a:ext>
              </a:extLst>
            </p:cNvPr>
            <p:cNvSpPr>
              <a:spLocks noChangeShapeType="1"/>
            </p:cNvSpPr>
            <p:nvPr/>
          </p:nvSpPr>
          <p:spPr bwMode="auto">
            <a:xfrm flipV="1">
              <a:off x="18032083" y="10611645"/>
              <a:ext cx="0" cy="1114786"/>
            </a:xfrm>
            <a:prstGeom prst="line">
              <a:avLst/>
            </a:prstGeom>
            <a:noFill/>
            <a:ln w="76200" cap="sq">
              <a:solidFill>
                <a:srgbClr val="F89387"/>
              </a:solidFill>
              <a:round/>
              <a:headEnd type="none" w="sm" len="sm"/>
              <a:tailEnd type="none" w="sm" len="sm"/>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07" name="Line 6" descr="connecting line">
              <a:extLst>
                <a:ext uri="{FF2B5EF4-FFF2-40B4-BE49-F238E27FC236}">
                  <a16:creationId xmlns:a16="http://schemas.microsoft.com/office/drawing/2014/main" id="{5A7AEFD7-1323-4702-BB0B-4F354B94FBD8}"/>
                </a:ext>
              </a:extLst>
            </p:cNvPr>
            <p:cNvSpPr>
              <a:spLocks noChangeShapeType="1"/>
            </p:cNvSpPr>
            <p:nvPr/>
          </p:nvSpPr>
          <p:spPr bwMode="auto">
            <a:xfrm rot="5400000" flipV="1">
              <a:off x="6565902" y="2759936"/>
              <a:ext cx="0" cy="1051945"/>
            </a:xfrm>
            <a:prstGeom prst="line">
              <a:avLst/>
            </a:prstGeom>
            <a:noFill/>
            <a:ln w="76200" cap="sq">
              <a:solidFill>
                <a:srgbClr val="F89387"/>
              </a:solidFill>
              <a:round/>
              <a:headEnd type="none" w="sm" len="sm"/>
              <a:tailEnd type="triangle" w="sm" len="sm"/>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08" name="Line 7" descr="connecting line">
              <a:extLst>
                <a:ext uri="{FF2B5EF4-FFF2-40B4-BE49-F238E27FC236}">
                  <a16:creationId xmlns:a16="http://schemas.microsoft.com/office/drawing/2014/main" id="{85BF94E2-DBAB-42B2-A75B-444B341DC130}"/>
                </a:ext>
              </a:extLst>
            </p:cNvPr>
            <p:cNvSpPr>
              <a:spLocks noChangeShapeType="1"/>
            </p:cNvSpPr>
            <p:nvPr/>
          </p:nvSpPr>
          <p:spPr bwMode="auto">
            <a:xfrm>
              <a:off x="16348974" y="3285909"/>
              <a:ext cx="1683109" cy="0"/>
            </a:xfrm>
            <a:prstGeom prst="line">
              <a:avLst/>
            </a:prstGeom>
            <a:noFill/>
            <a:ln w="76200" cap="sq">
              <a:solidFill>
                <a:srgbClr val="F89387"/>
              </a:solidFill>
              <a:round/>
              <a:headEnd type="none" w="sm" len="sm"/>
              <a:tailEnd type="none" w="sm" len="sm"/>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09" name="Rectangle 8">
              <a:extLst>
                <a:ext uri="{FF2B5EF4-FFF2-40B4-BE49-F238E27FC236}">
                  <a16:creationId xmlns:a16="http://schemas.microsoft.com/office/drawing/2014/main" id="{E13032FE-0F7D-46AE-9AE5-FB8701F513FB}"/>
                </a:ext>
              </a:extLst>
            </p:cNvPr>
            <p:cNvSpPr>
              <a:spLocks noChangeArrowheads="1"/>
            </p:cNvSpPr>
            <p:nvPr/>
          </p:nvSpPr>
          <p:spPr bwMode="auto">
            <a:xfrm>
              <a:off x="7091872" y="2635210"/>
              <a:ext cx="9809372" cy="1301398"/>
            </a:xfrm>
            <a:prstGeom prst="rect">
              <a:avLst/>
            </a:prstGeom>
            <a:solidFill>
              <a:srgbClr val="FFFEFE"/>
            </a:solidFill>
            <a:ln w="12700" cap="sq">
              <a:noFill/>
              <a:miter lim="800000"/>
              <a:headEnd type="none" w="sm" len="sm"/>
              <a:tailEnd type="none" w="sm" len="sm"/>
            </a:ln>
            <a:effectLst/>
          </p:spPr>
          <p:txBody>
            <a:bodyPr anchor="ctr"/>
            <a:lstStyle>
              <a:lvl1pPr marL="346075" indent="-290513" algn="l">
                <a:spcBef>
                  <a:spcPct val="20000"/>
                </a:spcBef>
                <a:buClr>
                  <a:schemeClr val="accent2"/>
                </a:buClr>
                <a:buSzPct val="75000"/>
                <a:buFont typeface="Wingdings" pitchFamily="2" charset="2"/>
                <a:buChar char="l"/>
                <a:defRPr sz="2800" b="1">
                  <a:solidFill>
                    <a:schemeClr val="bg2"/>
                  </a:solidFill>
                  <a:latin typeface="Arial" charset="0"/>
                </a:defRPr>
              </a:lvl1pPr>
              <a:lvl2pPr marL="742950" indent="-285750" algn="l">
                <a:spcBef>
                  <a:spcPct val="20000"/>
                </a:spcBef>
                <a:buClr>
                  <a:schemeClr val="accent2"/>
                </a:buClr>
                <a:buSzPct val="75000"/>
                <a:buFont typeface="Wingdings" pitchFamily="2" charset="2"/>
                <a:buChar char="l"/>
                <a:defRPr sz="2400" b="1">
                  <a:solidFill>
                    <a:schemeClr val="bg2"/>
                  </a:solidFill>
                  <a:latin typeface="Arial" charset="0"/>
                </a:defRPr>
              </a:lvl2pPr>
              <a:lvl3pPr marL="1143000" indent="-228600" algn="l">
                <a:spcBef>
                  <a:spcPct val="20000"/>
                </a:spcBef>
                <a:buClr>
                  <a:schemeClr val="accent2"/>
                </a:buClr>
                <a:buSzPct val="75000"/>
                <a:buFont typeface="Wingdings" pitchFamily="2" charset="2"/>
                <a:buChar char="l"/>
                <a:defRPr sz="2000" b="1">
                  <a:solidFill>
                    <a:schemeClr val="bg2"/>
                  </a:solidFill>
                  <a:latin typeface="Arial" charset="0"/>
                </a:defRPr>
              </a:lvl3pPr>
              <a:lvl4pPr marL="1600200" indent="-228600" algn="l">
                <a:spcBef>
                  <a:spcPct val="20000"/>
                </a:spcBef>
                <a:buClr>
                  <a:schemeClr val="accent2"/>
                </a:buClr>
                <a:buSzPct val="75000"/>
                <a:buFont typeface="Wingdings" pitchFamily="2" charset="2"/>
                <a:buChar char="l"/>
                <a:defRPr sz="2000" b="1">
                  <a:solidFill>
                    <a:schemeClr val="bg2"/>
                  </a:solidFill>
                  <a:latin typeface="Arial" charset="0"/>
                </a:defRPr>
              </a:lvl4pPr>
              <a:lvl5pPr marL="2057400" indent="-228600" algn="l">
                <a:spcBef>
                  <a:spcPct val="20000"/>
                </a:spcBef>
                <a:buClr>
                  <a:schemeClr val="accent2"/>
                </a:buClr>
                <a:buSzPct val="75000"/>
                <a:buFont typeface="Wingdings" pitchFamily="2" charset="2"/>
                <a:buChar char="l"/>
                <a:defRPr sz="2000" b="1">
                  <a:solidFill>
                    <a:schemeClr val="bg2"/>
                  </a:solidFill>
                  <a:latin typeface="Arial" charset="0"/>
                </a:defRPr>
              </a:lvl5pPr>
              <a:lvl6pPr marL="2514600" indent="-228600" eaLnBrk="0" fontAlgn="base" hangingPunct="0">
                <a:spcBef>
                  <a:spcPct val="20000"/>
                </a:spcBef>
                <a:spcAft>
                  <a:spcPct val="0"/>
                </a:spcAft>
                <a:buClr>
                  <a:schemeClr val="accent2"/>
                </a:buClr>
                <a:buSzPct val="75000"/>
                <a:buFont typeface="Wingdings" pitchFamily="2" charset="2"/>
                <a:buChar char="l"/>
                <a:defRPr sz="2000" b="1">
                  <a:solidFill>
                    <a:schemeClr val="bg2"/>
                  </a:solidFill>
                  <a:latin typeface="Arial" charset="0"/>
                </a:defRPr>
              </a:lvl6pPr>
              <a:lvl7pPr marL="2971800" indent="-228600" eaLnBrk="0" fontAlgn="base" hangingPunct="0">
                <a:spcBef>
                  <a:spcPct val="20000"/>
                </a:spcBef>
                <a:spcAft>
                  <a:spcPct val="0"/>
                </a:spcAft>
                <a:buClr>
                  <a:schemeClr val="accent2"/>
                </a:buClr>
                <a:buSzPct val="75000"/>
                <a:buFont typeface="Wingdings" pitchFamily="2" charset="2"/>
                <a:buChar char="l"/>
                <a:defRPr sz="2000" b="1">
                  <a:solidFill>
                    <a:schemeClr val="bg2"/>
                  </a:solidFill>
                  <a:latin typeface="Arial" charset="0"/>
                </a:defRPr>
              </a:lvl7pPr>
              <a:lvl8pPr marL="3429000" indent="-228600" eaLnBrk="0" fontAlgn="base" hangingPunct="0">
                <a:spcBef>
                  <a:spcPct val="20000"/>
                </a:spcBef>
                <a:spcAft>
                  <a:spcPct val="0"/>
                </a:spcAft>
                <a:buClr>
                  <a:schemeClr val="accent2"/>
                </a:buClr>
                <a:buSzPct val="75000"/>
                <a:buFont typeface="Wingdings" pitchFamily="2" charset="2"/>
                <a:buChar char="l"/>
                <a:defRPr sz="2000" b="1">
                  <a:solidFill>
                    <a:schemeClr val="bg2"/>
                  </a:solidFill>
                  <a:latin typeface="Arial" charset="0"/>
                </a:defRPr>
              </a:lvl8pPr>
              <a:lvl9pPr marL="3886200" indent="-228600" eaLnBrk="0" fontAlgn="base" hangingPunct="0">
                <a:spcBef>
                  <a:spcPct val="20000"/>
                </a:spcBef>
                <a:spcAft>
                  <a:spcPct val="0"/>
                </a:spcAft>
                <a:buClr>
                  <a:schemeClr val="accent2"/>
                </a:buClr>
                <a:buSzPct val="75000"/>
                <a:buFont typeface="Wingdings" pitchFamily="2" charset="2"/>
                <a:buChar char="l"/>
                <a:defRPr sz="2000" b="1">
                  <a:solidFill>
                    <a:schemeClr val="bg2"/>
                  </a:solidFill>
                  <a:latin typeface="Arial" charset="0"/>
                </a:defRPr>
              </a:lvl9pPr>
            </a:lstStyle>
            <a:p>
              <a:pPr marL="346075" marR="0" lvl="0" indent="-290513" algn="l" defTabSz="914400" eaLnBrk="1" fontAlgn="auto" latinLnBrk="0" hangingPunct="1">
                <a:lnSpc>
                  <a:spcPct val="100000"/>
                </a:lnSpc>
                <a:spcBef>
                  <a:spcPct val="0"/>
                </a:spcBef>
                <a:spcAft>
                  <a:spcPts val="0"/>
                </a:spcAft>
                <a:buClrTx/>
                <a:buSzTx/>
                <a:buFontTx/>
                <a:buNone/>
                <a:tabLst/>
                <a:defRPr/>
              </a:pPr>
              <a:r>
                <a:rPr kumimoji="0" lang="en-US" altLang="en-US" sz="3600" b="1" i="0" u="none" strike="noStrike" kern="0" cap="none" spc="0" normalizeH="0" baseline="0" noProof="0" dirty="0">
                  <a:ln>
                    <a:noFill/>
                  </a:ln>
                  <a:solidFill>
                    <a:srgbClr val="000000"/>
                  </a:solidFill>
                  <a:effectLst/>
                  <a:uLnTx/>
                  <a:uFillTx/>
                  <a:latin typeface="Calibri" panose="020F0502020204030204"/>
                </a:rPr>
                <a:t>1. 	Analyze business transactions</a:t>
              </a:r>
            </a:p>
          </p:txBody>
        </p:sp>
        <p:sp>
          <p:nvSpPr>
            <p:cNvPr id="310" name="Line 9" descr="connecting line">
              <a:extLst>
                <a:ext uri="{FF2B5EF4-FFF2-40B4-BE49-F238E27FC236}">
                  <a16:creationId xmlns:a16="http://schemas.microsoft.com/office/drawing/2014/main" id="{B626915E-5092-4A64-A7E3-6BB09BAD6846}"/>
                </a:ext>
              </a:extLst>
            </p:cNvPr>
            <p:cNvSpPr>
              <a:spLocks noChangeShapeType="1"/>
            </p:cNvSpPr>
            <p:nvPr/>
          </p:nvSpPr>
          <p:spPr bwMode="auto">
            <a:xfrm>
              <a:off x="18032083" y="3285909"/>
              <a:ext cx="0" cy="1114786"/>
            </a:xfrm>
            <a:prstGeom prst="line">
              <a:avLst/>
            </a:prstGeom>
            <a:noFill/>
            <a:ln w="76200" cap="sq">
              <a:solidFill>
                <a:srgbClr val="F89387"/>
              </a:solidFill>
              <a:round/>
              <a:headEnd type="none" w="sm" len="sm"/>
              <a:tailEnd type="triangle" w="sm" len="sm"/>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11" name="Line 10" descr="connecting line">
              <a:extLst>
                <a:ext uri="{FF2B5EF4-FFF2-40B4-BE49-F238E27FC236}">
                  <a16:creationId xmlns:a16="http://schemas.microsoft.com/office/drawing/2014/main" id="{BB94FAE7-18FF-48E8-B45A-10663A21CDBC}"/>
                </a:ext>
              </a:extLst>
            </p:cNvPr>
            <p:cNvSpPr>
              <a:spLocks noChangeShapeType="1"/>
            </p:cNvSpPr>
            <p:nvPr/>
          </p:nvSpPr>
          <p:spPr bwMode="auto">
            <a:xfrm>
              <a:off x="18032083" y="5356225"/>
              <a:ext cx="0" cy="796276"/>
            </a:xfrm>
            <a:prstGeom prst="line">
              <a:avLst/>
            </a:prstGeom>
            <a:noFill/>
            <a:ln w="76200" cap="sq">
              <a:solidFill>
                <a:srgbClr val="F89387"/>
              </a:solidFill>
              <a:round/>
              <a:headEnd type="none" w="sm" len="sm"/>
              <a:tailEnd type="triangle" w="sm" len="sm"/>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12" name="Rectangle 11">
              <a:extLst>
                <a:ext uri="{FF2B5EF4-FFF2-40B4-BE49-F238E27FC236}">
                  <a16:creationId xmlns:a16="http://schemas.microsoft.com/office/drawing/2014/main" id="{A890A449-AD81-48A1-9B33-D921EA9F07A8}"/>
                </a:ext>
              </a:extLst>
            </p:cNvPr>
            <p:cNvSpPr>
              <a:spLocks noChangeArrowheads="1"/>
            </p:cNvSpPr>
            <p:nvPr/>
          </p:nvSpPr>
          <p:spPr bwMode="auto">
            <a:xfrm>
              <a:off x="13824309" y="4400695"/>
              <a:ext cx="8520742" cy="1274041"/>
            </a:xfrm>
            <a:prstGeom prst="rect">
              <a:avLst/>
            </a:prstGeom>
            <a:solidFill>
              <a:srgbClr val="FFFEFE"/>
            </a:solidFill>
            <a:ln w="12700" cap="sq">
              <a:noFill/>
              <a:miter lim="800000"/>
              <a:headEnd type="none" w="sm" len="sm"/>
              <a:tailEnd type="none" w="sm" len="sm"/>
            </a:ln>
            <a:effectLst/>
          </p:spPr>
          <p:txBody>
            <a:bodyPr anchor="ctr"/>
            <a:lstStyle/>
            <a:p>
              <a:pPr marL="346075" marR="0" lvl="0" indent="-290513" defTabSz="914400" eaLnBrk="1" fontAlgn="auto" latinLnBrk="0" hangingPunct="1">
                <a:lnSpc>
                  <a:spcPct val="100000"/>
                </a:lnSpc>
                <a:spcBef>
                  <a:spcPct val="0"/>
                </a:spcBef>
                <a:spcAft>
                  <a:spcPts val="0"/>
                </a:spcAft>
                <a:buClrTx/>
                <a:buSzTx/>
                <a:buFontTx/>
                <a:buNone/>
                <a:tabLst/>
                <a:defRPr/>
              </a:pPr>
              <a:r>
                <a:rPr kumimoji="0" lang="en-US" altLang="en-US" b="1" i="0" u="none" strike="noStrike" kern="0" cap="none" spc="0" normalizeH="0" baseline="0" noProof="0" dirty="0">
                  <a:ln>
                    <a:noFill/>
                  </a:ln>
                  <a:solidFill>
                    <a:srgbClr val="000000"/>
                  </a:solidFill>
                  <a:effectLst/>
                  <a:uLnTx/>
                  <a:uFillTx/>
                </a:rPr>
                <a:t>2.  Journalize the transactions </a:t>
              </a:r>
            </a:p>
          </p:txBody>
        </p:sp>
        <p:sp>
          <p:nvSpPr>
            <p:cNvPr id="313" name="Freeform 12" descr="line">
              <a:extLst>
                <a:ext uri="{FF2B5EF4-FFF2-40B4-BE49-F238E27FC236}">
                  <a16:creationId xmlns:a16="http://schemas.microsoft.com/office/drawing/2014/main" id="{5995C6A7-01F5-4D54-A847-8E04A75195D9}"/>
                </a:ext>
              </a:extLst>
            </p:cNvPr>
            <p:cNvSpPr>
              <a:spLocks/>
            </p:cNvSpPr>
            <p:nvPr/>
          </p:nvSpPr>
          <p:spPr bwMode="auto">
            <a:xfrm>
              <a:off x="18032083" y="7141210"/>
              <a:ext cx="17532" cy="719967"/>
            </a:xfrm>
            <a:custGeom>
              <a:avLst/>
              <a:gdLst>
                <a:gd name="T0" fmla="*/ 0 w 4"/>
                <a:gd name="T1" fmla="*/ 0 h 217"/>
                <a:gd name="T2" fmla="*/ 2147483647 w 4"/>
                <a:gd name="T3" fmla="*/ 2147483647 h 217"/>
                <a:gd name="T4" fmla="*/ 0 60000 65536"/>
                <a:gd name="T5" fmla="*/ 0 60000 65536"/>
                <a:gd name="T6" fmla="*/ 0 w 4"/>
                <a:gd name="T7" fmla="*/ 0 h 217"/>
                <a:gd name="T8" fmla="*/ 4 w 4"/>
                <a:gd name="T9" fmla="*/ 217 h 217"/>
              </a:gdLst>
              <a:ahLst/>
              <a:cxnLst>
                <a:cxn ang="T4">
                  <a:pos x="T0" y="T1"/>
                </a:cxn>
                <a:cxn ang="T5">
                  <a:pos x="T2" y="T3"/>
                </a:cxn>
              </a:cxnLst>
              <a:rect l="T6" t="T7" r="T8" b="T9"/>
              <a:pathLst>
                <a:path w="4" h="217">
                  <a:moveTo>
                    <a:pt x="0" y="0"/>
                  </a:moveTo>
                  <a:lnTo>
                    <a:pt x="4" y="217"/>
                  </a:lnTo>
                </a:path>
              </a:pathLst>
            </a:custGeom>
            <a:noFill/>
            <a:ln w="76200" cap="sq">
              <a:solidFill>
                <a:srgbClr val="F89387"/>
              </a:solidFill>
              <a:round/>
              <a:headEnd type="none" w="sm" len="sm"/>
              <a:tailEnd type="triangle" w="sm" len="sm"/>
            </a:ln>
            <a:extLst>
              <a:ext uri="{909E8E84-426E-40DD-AFC4-6F175D3DCCD1}">
                <a14:hiddenFill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14" name="Freeform 13" descr="line">
              <a:extLst>
                <a:ext uri="{FF2B5EF4-FFF2-40B4-BE49-F238E27FC236}">
                  <a16:creationId xmlns:a16="http://schemas.microsoft.com/office/drawing/2014/main" id="{E9E1F880-F006-48F7-BB2E-0D472B92CEE7}"/>
                </a:ext>
              </a:extLst>
            </p:cNvPr>
            <p:cNvSpPr>
              <a:spLocks/>
            </p:cNvSpPr>
            <p:nvPr/>
          </p:nvSpPr>
          <p:spPr bwMode="auto">
            <a:xfrm>
              <a:off x="18032083" y="8893016"/>
              <a:ext cx="4384" cy="763097"/>
            </a:xfrm>
            <a:custGeom>
              <a:avLst/>
              <a:gdLst>
                <a:gd name="T0" fmla="*/ 0 w 1"/>
                <a:gd name="T1" fmla="*/ 0 h 230"/>
                <a:gd name="T2" fmla="*/ 2147483647 w 1"/>
                <a:gd name="T3" fmla="*/ 2147483647 h 230"/>
                <a:gd name="T4" fmla="*/ 0 60000 65536"/>
                <a:gd name="T5" fmla="*/ 0 60000 65536"/>
                <a:gd name="T6" fmla="*/ 0 w 1"/>
                <a:gd name="T7" fmla="*/ 0 h 230"/>
                <a:gd name="T8" fmla="*/ 1 w 1"/>
                <a:gd name="T9" fmla="*/ 230 h 230"/>
              </a:gdLst>
              <a:ahLst/>
              <a:cxnLst>
                <a:cxn ang="T4">
                  <a:pos x="T0" y="T1"/>
                </a:cxn>
                <a:cxn ang="T5">
                  <a:pos x="T2" y="T3"/>
                </a:cxn>
              </a:cxnLst>
              <a:rect l="T6" t="T7" r="T8" b="T9"/>
              <a:pathLst>
                <a:path w="1" h="230">
                  <a:moveTo>
                    <a:pt x="0" y="0"/>
                  </a:moveTo>
                  <a:lnTo>
                    <a:pt x="1" y="230"/>
                  </a:lnTo>
                </a:path>
              </a:pathLst>
            </a:custGeom>
            <a:noFill/>
            <a:ln w="76200" cap="sq">
              <a:solidFill>
                <a:srgbClr val="F89387"/>
              </a:solidFill>
              <a:round/>
              <a:headEnd type="none" w="sm" len="sm"/>
              <a:tailEnd type="triangle" w="sm" len="sm"/>
            </a:ln>
            <a:extLst>
              <a:ext uri="{909E8E84-426E-40DD-AFC4-6F175D3DCCD1}">
                <a14:hiddenFill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15" name="Freeform 14" descr="line">
              <a:extLst>
                <a:ext uri="{FF2B5EF4-FFF2-40B4-BE49-F238E27FC236}">
                  <a16:creationId xmlns:a16="http://schemas.microsoft.com/office/drawing/2014/main" id="{3B81D754-9E46-489C-8701-06095A63D081}"/>
                </a:ext>
              </a:extLst>
            </p:cNvPr>
            <p:cNvSpPr>
              <a:spLocks/>
            </p:cNvSpPr>
            <p:nvPr/>
          </p:nvSpPr>
          <p:spPr bwMode="auto">
            <a:xfrm rot="10800000">
              <a:off x="6035547" y="9211527"/>
              <a:ext cx="4382" cy="763097"/>
            </a:xfrm>
            <a:custGeom>
              <a:avLst/>
              <a:gdLst>
                <a:gd name="T0" fmla="*/ 0 w 1"/>
                <a:gd name="T1" fmla="*/ 0 h 230"/>
                <a:gd name="T2" fmla="*/ 2147483647 w 1"/>
                <a:gd name="T3" fmla="*/ 2147483647 h 230"/>
                <a:gd name="T4" fmla="*/ 0 60000 65536"/>
                <a:gd name="T5" fmla="*/ 0 60000 65536"/>
                <a:gd name="T6" fmla="*/ 0 w 1"/>
                <a:gd name="T7" fmla="*/ 0 h 230"/>
                <a:gd name="T8" fmla="*/ 1 w 1"/>
                <a:gd name="T9" fmla="*/ 230 h 230"/>
              </a:gdLst>
              <a:ahLst/>
              <a:cxnLst>
                <a:cxn ang="T4">
                  <a:pos x="T0" y="T1"/>
                </a:cxn>
                <a:cxn ang="T5">
                  <a:pos x="T2" y="T3"/>
                </a:cxn>
              </a:cxnLst>
              <a:rect l="T6" t="T7" r="T8" b="T9"/>
              <a:pathLst>
                <a:path w="1" h="230">
                  <a:moveTo>
                    <a:pt x="0" y="0"/>
                  </a:moveTo>
                  <a:lnTo>
                    <a:pt x="1" y="230"/>
                  </a:lnTo>
                </a:path>
              </a:pathLst>
            </a:custGeom>
            <a:noFill/>
            <a:ln w="76200" cap="sq">
              <a:solidFill>
                <a:srgbClr val="F89387"/>
              </a:solidFill>
              <a:round/>
              <a:headEnd type="none" w="sm" len="sm"/>
              <a:tailEnd type="triangle" w="sm" len="sm"/>
            </a:ln>
            <a:extLst>
              <a:ext uri="{909E8E84-426E-40DD-AFC4-6F175D3DCCD1}">
                <a14:hiddenFill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16" name="Freeform 15" descr="line">
              <a:extLst>
                <a:ext uri="{FF2B5EF4-FFF2-40B4-BE49-F238E27FC236}">
                  <a16:creationId xmlns:a16="http://schemas.microsoft.com/office/drawing/2014/main" id="{930593F8-01FB-452E-976C-6779F51E3974}"/>
                </a:ext>
              </a:extLst>
            </p:cNvPr>
            <p:cNvSpPr>
              <a:spLocks/>
            </p:cNvSpPr>
            <p:nvPr/>
          </p:nvSpPr>
          <p:spPr bwMode="auto">
            <a:xfrm rot="10800000">
              <a:off x="6035547" y="7459720"/>
              <a:ext cx="4382" cy="763097"/>
            </a:xfrm>
            <a:custGeom>
              <a:avLst/>
              <a:gdLst>
                <a:gd name="T0" fmla="*/ 0 w 1"/>
                <a:gd name="T1" fmla="*/ 0 h 230"/>
                <a:gd name="T2" fmla="*/ 2147483647 w 1"/>
                <a:gd name="T3" fmla="*/ 2147483647 h 230"/>
                <a:gd name="T4" fmla="*/ 0 60000 65536"/>
                <a:gd name="T5" fmla="*/ 0 60000 65536"/>
                <a:gd name="T6" fmla="*/ 0 w 1"/>
                <a:gd name="T7" fmla="*/ 0 h 230"/>
                <a:gd name="T8" fmla="*/ 1 w 1"/>
                <a:gd name="T9" fmla="*/ 230 h 230"/>
              </a:gdLst>
              <a:ahLst/>
              <a:cxnLst>
                <a:cxn ang="T4">
                  <a:pos x="T0" y="T1"/>
                </a:cxn>
                <a:cxn ang="T5">
                  <a:pos x="T2" y="T3"/>
                </a:cxn>
              </a:cxnLst>
              <a:rect l="T6" t="T7" r="T8" b="T9"/>
              <a:pathLst>
                <a:path w="1" h="230">
                  <a:moveTo>
                    <a:pt x="0" y="0"/>
                  </a:moveTo>
                  <a:lnTo>
                    <a:pt x="1" y="230"/>
                  </a:lnTo>
                </a:path>
              </a:pathLst>
            </a:custGeom>
            <a:noFill/>
            <a:ln w="76200" cap="sq">
              <a:solidFill>
                <a:srgbClr val="F89387"/>
              </a:solidFill>
              <a:round/>
              <a:headEnd type="none" w="sm" len="sm"/>
              <a:tailEnd type="triangle" w="sm" len="sm"/>
            </a:ln>
            <a:extLst>
              <a:ext uri="{909E8E84-426E-40DD-AFC4-6F175D3DCCD1}">
                <a14:hiddenFill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17" name="Freeform 16" descr="line">
              <a:extLst>
                <a:ext uri="{FF2B5EF4-FFF2-40B4-BE49-F238E27FC236}">
                  <a16:creationId xmlns:a16="http://schemas.microsoft.com/office/drawing/2014/main" id="{4AE0041C-0CFF-4806-98A4-BB4266CBAED9}"/>
                </a:ext>
              </a:extLst>
            </p:cNvPr>
            <p:cNvSpPr>
              <a:spLocks/>
            </p:cNvSpPr>
            <p:nvPr/>
          </p:nvSpPr>
          <p:spPr bwMode="auto">
            <a:xfrm rot="10800000">
              <a:off x="6035547" y="5707914"/>
              <a:ext cx="4382" cy="763097"/>
            </a:xfrm>
            <a:custGeom>
              <a:avLst/>
              <a:gdLst>
                <a:gd name="T0" fmla="*/ 0 w 1"/>
                <a:gd name="T1" fmla="*/ 0 h 230"/>
                <a:gd name="T2" fmla="*/ 2147483647 w 1"/>
                <a:gd name="T3" fmla="*/ 2147483647 h 230"/>
                <a:gd name="T4" fmla="*/ 0 60000 65536"/>
                <a:gd name="T5" fmla="*/ 0 60000 65536"/>
                <a:gd name="T6" fmla="*/ 0 w 1"/>
                <a:gd name="T7" fmla="*/ 0 h 230"/>
                <a:gd name="T8" fmla="*/ 1 w 1"/>
                <a:gd name="T9" fmla="*/ 230 h 230"/>
              </a:gdLst>
              <a:ahLst/>
              <a:cxnLst>
                <a:cxn ang="T4">
                  <a:pos x="T0" y="T1"/>
                </a:cxn>
                <a:cxn ang="T5">
                  <a:pos x="T2" y="T3"/>
                </a:cxn>
              </a:cxnLst>
              <a:rect l="T6" t="T7" r="T8" b="T9"/>
              <a:pathLst>
                <a:path w="1" h="230">
                  <a:moveTo>
                    <a:pt x="0" y="0"/>
                  </a:moveTo>
                  <a:lnTo>
                    <a:pt x="1" y="230"/>
                  </a:lnTo>
                </a:path>
              </a:pathLst>
            </a:custGeom>
            <a:noFill/>
            <a:ln w="76200" cap="sq">
              <a:solidFill>
                <a:srgbClr val="F89387"/>
              </a:solidFill>
              <a:round/>
              <a:headEnd type="none" w="sm" len="sm"/>
              <a:tailEnd type="triangle" w="sm" len="sm"/>
            </a:ln>
            <a:extLst>
              <a:ext uri="{909E8E84-426E-40DD-AFC4-6F175D3DCCD1}">
                <a14:hiddenFill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18" name="Line 17" descr="line">
              <a:extLst>
                <a:ext uri="{FF2B5EF4-FFF2-40B4-BE49-F238E27FC236}">
                  <a16:creationId xmlns:a16="http://schemas.microsoft.com/office/drawing/2014/main" id="{11F651CF-4146-4DDA-BD08-240CC6DE5334}"/>
                </a:ext>
              </a:extLst>
            </p:cNvPr>
            <p:cNvSpPr>
              <a:spLocks noChangeShapeType="1"/>
            </p:cNvSpPr>
            <p:nvPr/>
          </p:nvSpPr>
          <p:spPr bwMode="auto">
            <a:xfrm rot="16200000">
              <a:off x="5482535" y="3843302"/>
              <a:ext cx="1114786" cy="0"/>
            </a:xfrm>
            <a:prstGeom prst="line">
              <a:avLst/>
            </a:prstGeom>
            <a:noFill/>
            <a:ln w="76200" cap="sq">
              <a:solidFill>
                <a:srgbClr val="F89387"/>
              </a:solidFill>
              <a:round/>
              <a:headEnd type="none" w="sm" len="sm"/>
              <a:tailEnd type="none" w="sm" len="sm"/>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19" name="Rectangle 19">
              <a:extLst>
                <a:ext uri="{FF2B5EF4-FFF2-40B4-BE49-F238E27FC236}">
                  <a16:creationId xmlns:a16="http://schemas.microsoft.com/office/drawing/2014/main" id="{DB52C2D1-F396-4669-9179-822F894F450D}"/>
                </a:ext>
              </a:extLst>
            </p:cNvPr>
            <p:cNvSpPr>
              <a:spLocks noChangeArrowheads="1"/>
            </p:cNvSpPr>
            <p:nvPr/>
          </p:nvSpPr>
          <p:spPr bwMode="auto">
            <a:xfrm>
              <a:off x="1924201" y="9592412"/>
              <a:ext cx="8639084" cy="1401445"/>
            </a:xfrm>
            <a:prstGeom prst="rect">
              <a:avLst/>
            </a:prstGeom>
            <a:solidFill>
              <a:srgbClr val="FFFEFE"/>
            </a:solidFill>
            <a:ln w="12700" cap="sq">
              <a:noFill/>
              <a:miter lim="800000"/>
              <a:headEnd type="none" w="sm" len="sm"/>
              <a:tailEnd type="none" w="sm" len="sm"/>
            </a:ln>
            <a:effectLst/>
          </p:spPr>
          <p:txBody>
            <a:bodyPr anchor="ctr"/>
            <a:lstStyle/>
            <a:p>
              <a:pPr marL="346075" marR="0" lvl="0" indent="-290513" defTabSz="914400" eaLnBrk="1" fontAlgn="auto" latinLnBrk="0" hangingPunct="1">
                <a:lnSpc>
                  <a:spcPct val="100000"/>
                </a:lnSpc>
                <a:spcBef>
                  <a:spcPct val="0"/>
                </a:spcBef>
                <a:spcAft>
                  <a:spcPts val="0"/>
                </a:spcAft>
                <a:buClrTx/>
                <a:buSzTx/>
                <a:buFontTx/>
                <a:buNone/>
                <a:tabLst/>
                <a:defRPr/>
              </a:pPr>
              <a:r>
                <a:rPr kumimoji="0" lang="en-US" altLang="en-US" b="1" i="0" u="none" strike="noStrike" kern="0" cap="none" spc="0" normalizeH="0" baseline="0" noProof="0" dirty="0">
                  <a:ln>
                    <a:noFill/>
                  </a:ln>
                  <a:solidFill>
                    <a:srgbClr val="000000"/>
                  </a:solidFill>
                  <a:effectLst/>
                  <a:uLnTx/>
                  <a:uFillTx/>
                </a:rPr>
                <a:t>6. 	Prepare an adjusted trial balance</a:t>
              </a:r>
            </a:p>
          </p:txBody>
        </p:sp>
        <p:sp>
          <p:nvSpPr>
            <p:cNvPr id="320" name="Rectangle 20">
              <a:extLst>
                <a:ext uri="{FF2B5EF4-FFF2-40B4-BE49-F238E27FC236}">
                  <a16:creationId xmlns:a16="http://schemas.microsoft.com/office/drawing/2014/main" id="{62F270AB-3322-4BD3-A29B-2A3657F539BE}"/>
                </a:ext>
              </a:extLst>
            </p:cNvPr>
            <p:cNvSpPr>
              <a:spLocks noChangeArrowheads="1"/>
            </p:cNvSpPr>
            <p:nvPr/>
          </p:nvSpPr>
          <p:spPr bwMode="auto">
            <a:xfrm>
              <a:off x="1924201" y="7840605"/>
              <a:ext cx="8639084" cy="1401445"/>
            </a:xfrm>
            <a:prstGeom prst="rect">
              <a:avLst/>
            </a:prstGeom>
            <a:solidFill>
              <a:srgbClr val="FFFEFE"/>
            </a:solidFill>
            <a:ln w="12700" cap="sq">
              <a:noFill/>
              <a:miter lim="800000"/>
              <a:headEnd type="none" w="sm" len="sm"/>
              <a:tailEnd type="none" w="sm" len="sm"/>
            </a:ln>
            <a:effectLst/>
          </p:spPr>
          <p:txBody>
            <a:bodyPr anchor="ctr"/>
            <a:lstStyle/>
            <a:p>
              <a:pPr marL="346075" marR="0" lvl="0" indent="-290513" defTabSz="914400" eaLnBrk="1" fontAlgn="auto" latinLnBrk="0" hangingPunct="1">
                <a:lnSpc>
                  <a:spcPct val="100000"/>
                </a:lnSpc>
                <a:spcBef>
                  <a:spcPct val="0"/>
                </a:spcBef>
                <a:spcAft>
                  <a:spcPts val="0"/>
                </a:spcAft>
                <a:buClrTx/>
                <a:buSzTx/>
                <a:buFontTx/>
                <a:buNone/>
                <a:tabLst/>
                <a:defRPr/>
              </a:pPr>
              <a:r>
                <a:rPr kumimoji="0" lang="en-US" altLang="en-US" b="1" i="0" u="none" strike="noStrike" kern="0" cap="none" spc="0" normalizeH="0" baseline="0" noProof="0" dirty="0">
                  <a:ln>
                    <a:noFill/>
                  </a:ln>
                  <a:solidFill>
                    <a:srgbClr val="000000"/>
                  </a:solidFill>
                  <a:effectLst/>
                  <a:uLnTx/>
                  <a:uFillTx/>
                </a:rPr>
                <a:t>7. 	Prepare financial statements</a:t>
              </a:r>
            </a:p>
          </p:txBody>
        </p:sp>
        <p:sp>
          <p:nvSpPr>
            <p:cNvPr id="321" name="Rectangle 21">
              <a:extLst>
                <a:ext uri="{FF2B5EF4-FFF2-40B4-BE49-F238E27FC236}">
                  <a16:creationId xmlns:a16="http://schemas.microsoft.com/office/drawing/2014/main" id="{BAB406FD-18A4-450E-96DF-23D6B0EEE80C}"/>
                </a:ext>
              </a:extLst>
            </p:cNvPr>
            <p:cNvSpPr>
              <a:spLocks noChangeArrowheads="1"/>
            </p:cNvSpPr>
            <p:nvPr/>
          </p:nvSpPr>
          <p:spPr bwMode="auto">
            <a:xfrm>
              <a:off x="1924201" y="6152501"/>
              <a:ext cx="8639084" cy="1274041"/>
            </a:xfrm>
            <a:prstGeom prst="rect">
              <a:avLst/>
            </a:prstGeom>
            <a:solidFill>
              <a:srgbClr val="FFFEFE"/>
            </a:solidFill>
            <a:ln w="12700" cap="sq">
              <a:noFill/>
              <a:miter lim="800000"/>
              <a:headEnd type="none" w="sm" len="sm"/>
              <a:tailEnd type="none" w="sm" len="sm"/>
            </a:ln>
            <a:effectLst/>
          </p:spPr>
          <p:txBody>
            <a:bodyPr anchor="ctr"/>
            <a:lstStyle/>
            <a:p>
              <a:pPr marL="346075" marR="0" lvl="0" indent="-290513" defTabSz="914400" eaLnBrk="1" fontAlgn="auto" latinLnBrk="0" hangingPunct="1">
                <a:lnSpc>
                  <a:spcPct val="100000"/>
                </a:lnSpc>
                <a:spcBef>
                  <a:spcPct val="0"/>
                </a:spcBef>
                <a:spcAft>
                  <a:spcPts val="0"/>
                </a:spcAft>
                <a:buClrTx/>
                <a:buSzTx/>
                <a:buFontTx/>
                <a:buNone/>
                <a:tabLst/>
                <a:defRPr/>
              </a:pPr>
              <a:r>
                <a:rPr kumimoji="0" lang="en-US" altLang="en-US" b="1" i="0" u="none" strike="noStrike" kern="0" cap="none" spc="0" normalizeH="0" baseline="0" noProof="0" dirty="0">
                  <a:ln>
                    <a:noFill/>
                  </a:ln>
                  <a:solidFill>
                    <a:srgbClr val="000000"/>
                  </a:solidFill>
                  <a:effectLst/>
                  <a:uLnTx/>
                  <a:uFillTx/>
                </a:rPr>
                <a:t>8. 	Journalize and post closing entries</a:t>
              </a:r>
            </a:p>
          </p:txBody>
        </p:sp>
        <p:sp>
          <p:nvSpPr>
            <p:cNvPr id="322" name="Rectangle 22">
              <a:extLst>
                <a:ext uri="{FF2B5EF4-FFF2-40B4-BE49-F238E27FC236}">
                  <a16:creationId xmlns:a16="http://schemas.microsoft.com/office/drawing/2014/main" id="{054C2116-913F-4CAD-AF52-8AC52918B32A}"/>
                </a:ext>
              </a:extLst>
            </p:cNvPr>
            <p:cNvSpPr>
              <a:spLocks noChangeArrowheads="1"/>
            </p:cNvSpPr>
            <p:nvPr/>
          </p:nvSpPr>
          <p:spPr bwMode="auto">
            <a:xfrm>
              <a:off x="1924201" y="4336993"/>
              <a:ext cx="8639084" cy="1401445"/>
            </a:xfrm>
            <a:prstGeom prst="rect">
              <a:avLst/>
            </a:prstGeom>
            <a:solidFill>
              <a:srgbClr val="FFFEFE"/>
            </a:solidFill>
            <a:ln w="12700" cap="sq">
              <a:noFill/>
              <a:miter lim="800000"/>
              <a:headEnd type="none" w="sm" len="sm"/>
              <a:tailEnd type="none" w="sm" len="sm"/>
            </a:ln>
            <a:effectLst/>
          </p:spPr>
          <p:txBody>
            <a:bodyPr anchor="ctr"/>
            <a:lstStyle/>
            <a:p>
              <a:pPr marL="346075" marR="0" lvl="0" indent="-290513" defTabSz="914400" eaLnBrk="1" fontAlgn="auto" latinLnBrk="0" hangingPunct="1">
                <a:lnSpc>
                  <a:spcPct val="100000"/>
                </a:lnSpc>
                <a:spcBef>
                  <a:spcPct val="0"/>
                </a:spcBef>
                <a:spcAft>
                  <a:spcPts val="0"/>
                </a:spcAft>
                <a:buClrTx/>
                <a:buSzTx/>
                <a:buFontTx/>
                <a:buNone/>
                <a:tabLst/>
                <a:defRPr/>
              </a:pPr>
              <a:r>
                <a:rPr kumimoji="0" lang="en-US" altLang="en-US" b="1" i="0" u="none" strike="noStrike" kern="0" cap="none" spc="0" normalizeH="0" baseline="0" noProof="0" dirty="0">
                  <a:ln>
                    <a:noFill/>
                  </a:ln>
                  <a:solidFill>
                    <a:srgbClr val="000000"/>
                  </a:solidFill>
                  <a:effectLst/>
                  <a:uLnTx/>
                  <a:uFillTx/>
                </a:rPr>
                <a:t>9. 	Prepare a post-closing trial balance</a:t>
              </a:r>
            </a:p>
          </p:txBody>
        </p:sp>
        <p:sp>
          <p:nvSpPr>
            <p:cNvPr id="323" name="Rectangle 23">
              <a:extLst>
                <a:ext uri="{FF2B5EF4-FFF2-40B4-BE49-F238E27FC236}">
                  <a16:creationId xmlns:a16="http://schemas.microsoft.com/office/drawing/2014/main" id="{958312B4-3102-4DD2-AAB0-131D85C1C633}"/>
                </a:ext>
              </a:extLst>
            </p:cNvPr>
            <p:cNvSpPr>
              <a:spLocks noChangeArrowheads="1"/>
            </p:cNvSpPr>
            <p:nvPr/>
          </p:nvSpPr>
          <p:spPr bwMode="auto">
            <a:xfrm>
              <a:off x="13824309" y="7904307"/>
              <a:ext cx="8520742" cy="1274041"/>
            </a:xfrm>
            <a:prstGeom prst="rect">
              <a:avLst/>
            </a:prstGeom>
            <a:solidFill>
              <a:srgbClr val="FFFEFE"/>
            </a:solidFill>
            <a:ln w="12700" cap="sq">
              <a:noFill/>
              <a:miter lim="800000"/>
              <a:headEnd type="none" w="sm" len="sm"/>
              <a:tailEnd type="none" w="sm" len="sm"/>
            </a:ln>
            <a:effectLst/>
          </p:spPr>
          <p:txBody>
            <a:bodyPr anchor="ctr"/>
            <a:lstStyle/>
            <a:p>
              <a:pPr marL="346075" marR="0" lvl="0" indent="-290513" defTabSz="914400" eaLnBrk="1" fontAlgn="auto" latinLnBrk="0" hangingPunct="1">
                <a:lnSpc>
                  <a:spcPct val="100000"/>
                </a:lnSpc>
                <a:spcBef>
                  <a:spcPct val="0"/>
                </a:spcBef>
                <a:spcAft>
                  <a:spcPts val="0"/>
                </a:spcAft>
                <a:buClrTx/>
                <a:buSzTx/>
                <a:buFontTx/>
                <a:buNone/>
                <a:tabLst/>
                <a:defRPr/>
              </a:pPr>
              <a:r>
                <a:rPr kumimoji="0" lang="en-US" altLang="en-US" b="1" i="0" u="none" strike="noStrike" kern="0" cap="none" spc="0" normalizeH="0" baseline="0" noProof="0" dirty="0">
                  <a:ln>
                    <a:noFill/>
                  </a:ln>
                  <a:solidFill>
                    <a:srgbClr val="000000"/>
                  </a:solidFill>
                  <a:effectLst/>
                  <a:uLnTx/>
                  <a:uFillTx/>
                </a:rPr>
                <a:t>4.  Prepare a trial balance</a:t>
              </a:r>
            </a:p>
          </p:txBody>
        </p:sp>
        <p:sp>
          <p:nvSpPr>
            <p:cNvPr id="324" name="Rectangle 24">
              <a:extLst>
                <a:ext uri="{FF2B5EF4-FFF2-40B4-BE49-F238E27FC236}">
                  <a16:creationId xmlns:a16="http://schemas.microsoft.com/office/drawing/2014/main" id="{1EA81E8D-65B0-4F1E-810C-B65D70EC926C}"/>
                </a:ext>
              </a:extLst>
            </p:cNvPr>
            <p:cNvSpPr>
              <a:spLocks noChangeArrowheads="1"/>
            </p:cNvSpPr>
            <p:nvPr/>
          </p:nvSpPr>
          <p:spPr bwMode="auto">
            <a:xfrm>
              <a:off x="13824309" y="6152501"/>
              <a:ext cx="8520742" cy="1274041"/>
            </a:xfrm>
            <a:prstGeom prst="rect">
              <a:avLst/>
            </a:prstGeom>
            <a:solidFill>
              <a:srgbClr val="FFFEFE"/>
            </a:solidFill>
            <a:ln w="12700" cap="sq">
              <a:noFill/>
              <a:miter lim="800000"/>
              <a:headEnd type="none" w="sm" len="sm"/>
              <a:tailEnd type="none" w="sm" len="sm"/>
            </a:ln>
            <a:effectLst/>
          </p:spPr>
          <p:txBody>
            <a:bodyPr anchor="ctr"/>
            <a:lstStyle/>
            <a:p>
              <a:pPr marL="346075" marR="0" lvl="0" indent="-290513" defTabSz="914400" eaLnBrk="1" fontAlgn="auto" latinLnBrk="0" hangingPunct="1">
                <a:lnSpc>
                  <a:spcPct val="100000"/>
                </a:lnSpc>
                <a:spcBef>
                  <a:spcPct val="0"/>
                </a:spcBef>
                <a:spcAft>
                  <a:spcPts val="0"/>
                </a:spcAft>
                <a:buClrTx/>
                <a:buSzTx/>
                <a:buFontTx/>
                <a:buNone/>
                <a:tabLst/>
                <a:defRPr/>
              </a:pPr>
              <a:r>
                <a:rPr kumimoji="0" lang="en-US" altLang="en-US" b="1" i="0" u="none" strike="noStrike" kern="0" cap="none" spc="0" normalizeH="0" baseline="0" noProof="0" dirty="0">
                  <a:ln>
                    <a:noFill/>
                  </a:ln>
                  <a:solidFill>
                    <a:srgbClr val="000000"/>
                  </a:solidFill>
                  <a:effectLst/>
                  <a:uLnTx/>
                  <a:uFillTx/>
                </a:rPr>
                <a:t>3.  Post to ledger accounts</a:t>
              </a:r>
            </a:p>
          </p:txBody>
        </p:sp>
        <p:sp>
          <p:nvSpPr>
            <p:cNvPr id="325" name="Line 25" descr="line&#10;">
              <a:extLst>
                <a:ext uri="{FF2B5EF4-FFF2-40B4-BE49-F238E27FC236}">
                  <a16:creationId xmlns:a16="http://schemas.microsoft.com/office/drawing/2014/main" id="{20BCAF61-621D-421E-B7C0-71050797DA81}"/>
                </a:ext>
              </a:extLst>
            </p:cNvPr>
            <p:cNvSpPr>
              <a:spLocks noChangeShapeType="1"/>
            </p:cNvSpPr>
            <p:nvPr/>
          </p:nvSpPr>
          <p:spPr bwMode="auto">
            <a:xfrm>
              <a:off x="6039928" y="11726430"/>
              <a:ext cx="11992155" cy="0"/>
            </a:xfrm>
            <a:prstGeom prst="line">
              <a:avLst/>
            </a:prstGeom>
            <a:noFill/>
            <a:ln w="76200" cap="sq">
              <a:solidFill>
                <a:srgbClr val="F89387"/>
              </a:solidFill>
              <a:round/>
              <a:headEnd type="none" w="sm" len="sm"/>
              <a:tailEnd type="none" w="sm" len="sm"/>
            </a:ln>
            <a:extLst>
              <a:ext uri="{909E8E84-426E-40DD-AFC4-6F175D3DCCD1}">
                <a14:hiddenFill xmlns:a14="http://schemas.microsoft.com/office/drawing/2010/main">
                  <a:no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sp>
          <p:nvSpPr>
            <p:cNvPr id="326" name="Rectangle 29">
              <a:extLst>
                <a:ext uri="{FF2B5EF4-FFF2-40B4-BE49-F238E27FC236}">
                  <a16:creationId xmlns:a16="http://schemas.microsoft.com/office/drawing/2014/main" id="{58B31428-1037-4555-A521-66BC7607BAA6}"/>
                </a:ext>
              </a:extLst>
            </p:cNvPr>
            <p:cNvSpPr>
              <a:spLocks noChangeArrowheads="1"/>
            </p:cNvSpPr>
            <p:nvPr/>
          </p:nvSpPr>
          <p:spPr bwMode="auto">
            <a:xfrm>
              <a:off x="13824309" y="9592412"/>
              <a:ext cx="8520742" cy="1401445"/>
            </a:xfrm>
            <a:prstGeom prst="rect">
              <a:avLst/>
            </a:prstGeom>
            <a:solidFill>
              <a:srgbClr val="FFFEFE"/>
            </a:solidFill>
            <a:ln w="12700" cap="sq">
              <a:noFill/>
              <a:miter lim="800000"/>
              <a:headEnd type="none" w="sm" len="sm"/>
              <a:tailEnd type="none" w="sm" len="sm"/>
            </a:ln>
            <a:effectLst/>
          </p:spPr>
          <p:txBody>
            <a:bodyPr anchor="ctr"/>
            <a:lstStyle/>
            <a:p>
              <a:pPr marL="346075" marR="0" lvl="0" indent="-290513" defTabSz="914400" eaLnBrk="1" fontAlgn="auto" latinLnBrk="0" hangingPunct="1">
                <a:lnSpc>
                  <a:spcPct val="100000"/>
                </a:lnSpc>
                <a:spcBef>
                  <a:spcPct val="0"/>
                </a:spcBef>
                <a:spcAft>
                  <a:spcPts val="0"/>
                </a:spcAft>
                <a:buClrTx/>
                <a:buSzTx/>
                <a:buFontTx/>
                <a:buNone/>
                <a:tabLst/>
                <a:defRPr/>
              </a:pPr>
              <a:r>
                <a:rPr kumimoji="0" lang="en-US" altLang="en-US" b="1" i="0" u="none" strike="noStrike" kern="0" cap="none" spc="0" normalizeH="0" baseline="0" noProof="0" dirty="0">
                  <a:ln>
                    <a:noFill/>
                  </a:ln>
                  <a:solidFill>
                    <a:srgbClr val="000000"/>
                  </a:solidFill>
                  <a:effectLst/>
                  <a:uLnTx/>
                  <a:uFillTx/>
                </a:rPr>
                <a:t>5.  Journalize and post adjusting entries</a:t>
              </a:r>
            </a:p>
          </p:txBody>
        </p:sp>
        <p:sp>
          <p:nvSpPr>
            <p:cNvPr id="327" name="Freeform 33" descr="line&#10;">
              <a:extLst>
                <a:ext uri="{FF2B5EF4-FFF2-40B4-BE49-F238E27FC236}">
                  <a16:creationId xmlns:a16="http://schemas.microsoft.com/office/drawing/2014/main" id="{D92571C0-4E55-46FD-A4D9-4B219778DE8F}"/>
                </a:ext>
              </a:extLst>
            </p:cNvPr>
            <p:cNvSpPr>
              <a:spLocks/>
            </p:cNvSpPr>
            <p:nvPr/>
          </p:nvSpPr>
          <p:spPr bwMode="auto">
            <a:xfrm rot="10800000">
              <a:off x="6039928" y="10963333"/>
              <a:ext cx="4384" cy="763097"/>
            </a:xfrm>
            <a:custGeom>
              <a:avLst/>
              <a:gdLst>
                <a:gd name="T0" fmla="*/ 0 w 1"/>
                <a:gd name="T1" fmla="*/ 0 h 230"/>
                <a:gd name="T2" fmla="*/ 2147483647 w 1"/>
                <a:gd name="T3" fmla="*/ 2147483647 h 230"/>
                <a:gd name="T4" fmla="*/ 0 60000 65536"/>
                <a:gd name="T5" fmla="*/ 0 60000 65536"/>
                <a:gd name="T6" fmla="*/ 0 w 1"/>
                <a:gd name="T7" fmla="*/ 0 h 230"/>
                <a:gd name="T8" fmla="*/ 1 w 1"/>
                <a:gd name="T9" fmla="*/ 230 h 230"/>
              </a:gdLst>
              <a:ahLst/>
              <a:cxnLst>
                <a:cxn ang="T4">
                  <a:pos x="T0" y="T1"/>
                </a:cxn>
                <a:cxn ang="T5">
                  <a:pos x="T2" y="T3"/>
                </a:cxn>
              </a:cxnLst>
              <a:rect l="T6" t="T7" r="T8" b="T9"/>
              <a:pathLst>
                <a:path w="1" h="230">
                  <a:moveTo>
                    <a:pt x="0" y="0"/>
                  </a:moveTo>
                  <a:lnTo>
                    <a:pt x="1" y="230"/>
                  </a:lnTo>
                </a:path>
              </a:pathLst>
            </a:custGeom>
            <a:noFill/>
            <a:ln w="76200" cap="sq">
              <a:solidFill>
                <a:srgbClr val="F89387"/>
              </a:solidFill>
              <a:round/>
              <a:headEnd type="none" w="sm" len="sm"/>
              <a:tailEnd type="triangle" w="sm" len="sm"/>
            </a:ln>
            <a:extLst>
              <a:ext uri="{909E8E84-426E-40DD-AFC4-6F175D3DCCD1}">
                <a14:hiddenFill xmlns:a14="http://schemas.microsoft.com/office/drawing/2010/main">
                  <a:solidFill>
                    <a:srgbClr val="FFFFFF"/>
                  </a:solidFill>
                </a14:hiddenFill>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solidFill>
                  <a:srgbClr val="000000"/>
                </a:solidFill>
                <a:effectLst/>
                <a:uLnTx/>
                <a:uFillTx/>
              </a:endParaRPr>
            </a:p>
          </p:txBody>
        </p:sp>
      </p:grpSp>
      <p:sp>
        <p:nvSpPr>
          <p:cNvPr id="332" name="Rectangle: Rounded Corners 331">
            <a:extLst>
              <a:ext uri="{FF2B5EF4-FFF2-40B4-BE49-F238E27FC236}">
                <a16:creationId xmlns:a16="http://schemas.microsoft.com/office/drawing/2014/main" id="{26F17960-955D-434A-97E8-F9D2CE01B1DF}"/>
              </a:ext>
            </a:extLst>
          </p:cNvPr>
          <p:cNvSpPr/>
          <p:nvPr/>
        </p:nvSpPr>
        <p:spPr>
          <a:xfrm>
            <a:off x="16154400" y="2467429"/>
            <a:ext cx="979714" cy="545503"/>
          </a:xfrm>
          <a:prstGeom prst="roundRect">
            <a:avLst/>
          </a:prstGeom>
          <a:solidFill>
            <a:srgbClr val="FFC000"/>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Ch1</a:t>
            </a:r>
          </a:p>
        </p:txBody>
      </p:sp>
      <p:sp>
        <p:nvSpPr>
          <p:cNvPr id="333" name="Rectangle: Rounded Corners 332">
            <a:extLst>
              <a:ext uri="{FF2B5EF4-FFF2-40B4-BE49-F238E27FC236}">
                <a16:creationId xmlns:a16="http://schemas.microsoft.com/office/drawing/2014/main" id="{8BDB1010-ABE2-49D6-911D-10D41A5167A4}"/>
              </a:ext>
            </a:extLst>
          </p:cNvPr>
          <p:cNvSpPr/>
          <p:nvPr/>
        </p:nvSpPr>
        <p:spPr>
          <a:xfrm>
            <a:off x="21473735" y="4237404"/>
            <a:ext cx="979714" cy="545503"/>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Ch</a:t>
            </a:r>
            <a:r>
              <a:rPr lang="en-US" altLang="zh-CN" dirty="0"/>
              <a:t>2</a:t>
            </a:r>
            <a:endParaRPr lang="en-US" dirty="0"/>
          </a:p>
        </p:txBody>
      </p:sp>
      <p:sp>
        <p:nvSpPr>
          <p:cNvPr id="334" name="Rectangle: Rounded Corners 333">
            <a:extLst>
              <a:ext uri="{FF2B5EF4-FFF2-40B4-BE49-F238E27FC236}">
                <a16:creationId xmlns:a16="http://schemas.microsoft.com/office/drawing/2014/main" id="{26C78AC4-74BD-4321-AB6A-8271CFB9446F}"/>
              </a:ext>
            </a:extLst>
          </p:cNvPr>
          <p:cNvSpPr/>
          <p:nvPr/>
        </p:nvSpPr>
        <p:spPr>
          <a:xfrm>
            <a:off x="21473735" y="6064792"/>
            <a:ext cx="979714" cy="545503"/>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Ch</a:t>
            </a:r>
            <a:r>
              <a:rPr lang="en-US" altLang="zh-CN" dirty="0"/>
              <a:t>2</a:t>
            </a:r>
            <a:endParaRPr lang="en-US" dirty="0"/>
          </a:p>
        </p:txBody>
      </p:sp>
      <p:sp>
        <p:nvSpPr>
          <p:cNvPr id="335" name="Rectangle: Rounded Corners 334">
            <a:extLst>
              <a:ext uri="{FF2B5EF4-FFF2-40B4-BE49-F238E27FC236}">
                <a16:creationId xmlns:a16="http://schemas.microsoft.com/office/drawing/2014/main" id="{020F62C2-7AB3-4BAE-8424-76F1005CE00F}"/>
              </a:ext>
            </a:extLst>
          </p:cNvPr>
          <p:cNvSpPr/>
          <p:nvPr/>
        </p:nvSpPr>
        <p:spPr>
          <a:xfrm>
            <a:off x="21473735" y="7733059"/>
            <a:ext cx="979714" cy="545503"/>
          </a:xfrm>
          <a:prstGeom prst="roundRect">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Ch</a:t>
            </a:r>
            <a:r>
              <a:rPr lang="en-US" altLang="zh-CN" dirty="0"/>
              <a:t>2</a:t>
            </a:r>
            <a:endParaRPr lang="en-US" dirty="0"/>
          </a:p>
        </p:txBody>
      </p:sp>
      <p:sp>
        <p:nvSpPr>
          <p:cNvPr id="336" name="Rectangle: Rounded Corners 335">
            <a:extLst>
              <a:ext uri="{FF2B5EF4-FFF2-40B4-BE49-F238E27FC236}">
                <a16:creationId xmlns:a16="http://schemas.microsoft.com/office/drawing/2014/main" id="{E8F6192C-AF62-4A16-8C79-C7095BB2F8E0}"/>
              </a:ext>
            </a:extLst>
          </p:cNvPr>
          <p:cNvSpPr/>
          <p:nvPr/>
        </p:nvSpPr>
        <p:spPr>
          <a:xfrm>
            <a:off x="21473735" y="9507601"/>
            <a:ext cx="979714" cy="545503"/>
          </a:xfrm>
          <a:prstGeom prst="roundRect">
            <a:avLst/>
          </a:prstGeom>
          <a:solidFill>
            <a:srgbClr val="F8938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Ch</a:t>
            </a:r>
            <a:r>
              <a:rPr lang="en-US" altLang="zh-CN" dirty="0"/>
              <a:t>3</a:t>
            </a:r>
            <a:endParaRPr lang="en-US" dirty="0"/>
          </a:p>
        </p:txBody>
      </p:sp>
      <p:sp>
        <p:nvSpPr>
          <p:cNvPr id="337" name="Rectangle: Rounded Corners 336">
            <a:extLst>
              <a:ext uri="{FF2B5EF4-FFF2-40B4-BE49-F238E27FC236}">
                <a16:creationId xmlns:a16="http://schemas.microsoft.com/office/drawing/2014/main" id="{681B405F-1026-4DE5-B838-4F0E58C6F0A4}"/>
              </a:ext>
            </a:extLst>
          </p:cNvPr>
          <p:cNvSpPr/>
          <p:nvPr/>
        </p:nvSpPr>
        <p:spPr>
          <a:xfrm>
            <a:off x="9757846" y="4237404"/>
            <a:ext cx="979714" cy="545503"/>
          </a:xfrm>
          <a:prstGeom prst="roundRect">
            <a:avLst/>
          </a:prstGeom>
          <a:solidFill>
            <a:srgbClr val="8FCFB6"/>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Ch</a:t>
            </a:r>
            <a:r>
              <a:rPr lang="en-US" altLang="zh-CN" dirty="0"/>
              <a:t>4</a:t>
            </a:r>
            <a:endParaRPr lang="en-US" dirty="0"/>
          </a:p>
        </p:txBody>
      </p:sp>
      <p:sp>
        <p:nvSpPr>
          <p:cNvPr id="338" name="Rectangle: Rounded Corners 337">
            <a:extLst>
              <a:ext uri="{FF2B5EF4-FFF2-40B4-BE49-F238E27FC236}">
                <a16:creationId xmlns:a16="http://schemas.microsoft.com/office/drawing/2014/main" id="{A1EC6E98-F809-452A-9F7C-1429DBE7C6A3}"/>
              </a:ext>
            </a:extLst>
          </p:cNvPr>
          <p:cNvSpPr/>
          <p:nvPr/>
        </p:nvSpPr>
        <p:spPr>
          <a:xfrm>
            <a:off x="9757846" y="6064792"/>
            <a:ext cx="979714" cy="545503"/>
          </a:xfrm>
          <a:prstGeom prst="roundRect">
            <a:avLst/>
          </a:prstGeom>
          <a:solidFill>
            <a:srgbClr val="8FCFB6"/>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Ch</a:t>
            </a:r>
            <a:r>
              <a:rPr lang="en-US" altLang="zh-CN" dirty="0"/>
              <a:t>4</a:t>
            </a:r>
            <a:endParaRPr lang="en-US" dirty="0"/>
          </a:p>
        </p:txBody>
      </p:sp>
      <p:sp>
        <p:nvSpPr>
          <p:cNvPr id="339" name="Rectangle: Rounded Corners 338">
            <a:extLst>
              <a:ext uri="{FF2B5EF4-FFF2-40B4-BE49-F238E27FC236}">
                <a16:creationId xmlns:a16="http://schemas.microsoft.com/office/drawing/2014/main" id="{14170E9A-7680-4D2F-8A8F-9DF034216894}"/>
              </a:ext>
            </a:extLst>
          </p:cNvPr>
          <p:cNvSpPr/>
          <p:nvPr/>
        </p:nvSpPr>
        <p:spPr>
          <a:xfrm>
            <a:off x="9757846" y="7733059"/>
            <a:ext cx="979714" cy="545503"/>
          </a:xfrm>
          <a:prstGeom prst="roundRect">
            <a:avLst/>
          </a:prstGeom>
          <a:solidFill>
            <a:srgbClr val="F8938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Ch</a:t>
            </a:r>
            <a:r>
              <a:rPr lang="en-US" altLang="zh-CN" dirty="0"/>
              <a:t>3</a:t>
            </a:r>
            <a:endParaRPr lang="en-US" dirty="0"/>
          </a:p>
        </p:txBody>
      </p:sp>
      <p:sp>
        <p:nvSpPr>
          <p:cNvPr id="340" name="Rectangle: Rounded Corners 339">
            <a:extLst>
              <a:ext uri="{FF2B5EF4-FFF2-40B4-BE49-F238E27FC236}">
                <a16:creationId xmlns:a16="http://schemas.microsoft.com/office/drawing/2014/main" id="{8ADF9475-23A0-4D0C-B090-0E7B9B64EF1F}"/>
              </a:ext>
            </a:extLst>
          </p:cNvPr>
          <p:cNvSpPr/>
          <p:nvPr/>
        </p:nvSpPr>
        <p:spPr>
          <a:xfrm>
            <a:off x="9757846" y="9507601"/>
            <a:ext cx="979714" cy="545503"/>
          </a:xfrm>
          <a:prstGeom prst="roundRect">
            <a:avLst/>
          </a:prstGeom>
          <a:solidFill>
            <a:srgbClr val="F8938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Ch</a:t>
            </a:r>
            <a:r>
              <a:rPr lang="en-US" altLang="zh-CN" dirty="0"/>
              <a:t>3</a:t>
            </a:r>
            <a:endParaRPr lang="en-US" dirty="0"/>
          </a:p>
        </p:txBody>
      </p:sp>
      <p:sp>
        <p:nvSpPr>
          <p:cNvPr id="341" name="Footer Placeholder 340">
            <a:extLst>
              <a:ext uri="{FF2B5EF4-FFF2-40B4-BE49-F238E27FC236}">
                <a16:creationId xmlns:a16="http://schemas.microsoft.com/office/drawing/2014/main" id="{B5C0D392-92E6-424A-B5D6-A3970C7E6E88}"/>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342" name="Slide Number Placeholder 341">
            <a:extLst>
              <a:ext uri="{FF2B5EF4-FFF2-40B4-BE49-F238E27FC236}">
                <a16:creationId xmlns:a16="http://schemas.microsoft.com/office/drawing/2014/main" id="{5E2E6E4E-1149-49DD-9FB2-A33A7023C5BA}"/>
              </a:ext>
            </a:extLst>
          </p:cNvPr>
          <p:cNvSpPr>
            <a:spLocks noGrp="1"/>
          </p:cNvSpPr>
          <p:nvPr>
            <p:ph type="sldNum" sz="quarter" idx="12"/>
          </p:nvPr>
        </p:nvSpPr>
        <p:spPr/>
        <p:txBody>
          <a:bodyPr/>
          <a:lstStyle/>
          <a:p>
            <a:fld id="{EBE3AD81-3AD4-9C46-856E-C08CF1183C60}" type="slidenum">
              <a:rPr lang="en-US" smtClean="0"/>
              <a:pPr/>
              <a:t>18</a:t>
            </a:fld>
            <a:endParaRPr lang="en-US" dirty="0"/>
          </a:p>
        </p:txBody>
      </p:sp>
    </p:spTree>
    <p:extLst>
      <p:ext uri="{BB962C8B-B14F-4D97-AF65-F5344CB8AC3E}">
        <p14:creationId xmlns:p14="http://schemas.microsoft.com/office/powerpoint/2010/main" val="3799057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rrow: Bent 8">
            <a:extLst>
              <a:ext uri="{FF2B5EF4-FFF2-40B4-BE49-F238E27FC236}">
                <a16:creationId xmlns:a16="http://schemas.microsoft.com/office/drawing/2014/main" id="{D191F710-52E9-49B1-88EC-0D99E3554845}"/>
              </a:ext>
            </a:extLst>
          </p:cNvPr>
          <p:cNvSpPr/>
          <p:nvPr/>
        </p:nvSpPr>
        <p:spPr>
          <a:xfrm rot="16200000" flipV="1">
            <a:off x="14780798" y="7785127"/>
            <a:ext cx="1026649" cy="4841815"/>
          </a:xfrm>
          <a:prstGeom prst="bentArrow">
            <a:avLst>
              <a:gd name="adj1" fmla="val 57810"/>
              <a:gd name="adj2" fmla="val 50000"/>
              <a:gd name="adj3" fmla="val 25000"/>
              <a:gd name="adj4" fmla="val 43750"/>
            </a:avLst>
          </a:prstGeom>
          <a:solidFill>
            <a:srgbClr val="FCCD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Arrow: Bent 6">
            <a:extLst>
              <a:ext uri="{FF2B5EF4-FFF2-40B4-BE49-F238E27FC236}">
                <a16:creationId xmlns:a16="http://schemas.microsoft.com/office/drawing/2014/main" id="{8872460E-B7D4-47A8-80EA-D0EF3A6EEDD2}"/>
              </a:ext>
            </a:extLst>
          </p:cNvPr>
          <p:cNvSpPr/>
          <p:nvPr/>
        </p:nvSpPr>
        <p:spPr>
          <a:xfrm flipV="1">
            <a:off x="3232093" y="8403771"/>
            <a:ext cx="3426539" cy="2530928"/>
          </a:xfrm>
          <a:prstGeom prst="bentArrow">
            <a:avLst>
              <a:gd name="adj1" fmla="val 25000"/>
              <a:gd name="adj2" fmla="val 22189"/>
              <a:gd name="adj3" fmla="val 25000"/>
              <a:gd name="adj4" fmla="val 43750"/>
            </a:avLst>
          </a:prstGeom>
          <a:solidFill>
            <a:srgbClr val="FCCD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8398E33B-B9FC-44D6-AA3F-A2E5DAD84187}"/>
              </a:ext>
            </a:extLst>
          </p:cNvPr>
          <p:cNvSpPr>
            <a:spLocks noGrp="1"/>
          </p:cNvSpPr>
          <p:nvPr>
            <p:ph type="title"/>
          </p:nvPr>
        </p:nvSpPr>
        <p:spPr/>
        <p:txBody>
          <a:bodyPr/>
          <a:lstStyle/>
          <a:p>
            <a:r>
              <a:rPr lang="en-US" dirty="0"/>
              <a:t>Summary of the Accounting Cycle (Ch1-4) (cont’d)</a:t>
            </a:r>
          </a:p>
        </p:txBody>
      </p:sp>
      <p:sp>
        <p:nvSpPr>
          <p:cNvPr id="3" name="Content Placeholder 2">
            <a:extLst>
              <a:ext uri="{FF2B5EF4-FFF2-40B4-BE49-F238E27FC236}">
                <a16:creationId xmlns:a16="http://schemas.microsoft.com/office/drawing/2014/main" id="{AB457DAE-E15C-45BC-9F0D-CB12E74B0984}"/>
              </a:ext>
            </a:extLst>
          </p:cNvPr>
          <p:cNvSpPr>
            <a:spLocks noGrp="1"/>
          </p:cNvSpPr>
          <p:nvPr>
            <p:ph sz="quarter" idx="13"/>
          </p:nvPr>
        </p:nvSpPr>
        <p:spPr/>
        <p:txBody>
          <a:bodyPr/>
          <a:lstStyle/>
          <a:p>
            <a:r>
              <a:rPr lang="en-US" dirty="0"/>
              <a:t>Transition of account balances from this accounting period to the next accounting period</a:t>
            </a:r>
          </a:p>
          <a:p>
            <a:endParaRPr lang="en-US" dirty="0"/>
          </a:p>
        </p:txBody>
      </p:sp>
      <p:pic>
        <p:nvPicPr>
          <p:cNvPr id="5" name="Picture 4">
            <a:extLst>
              <a:ext uri="{FF2B5EF4-FFF2-40B4-BE49-F238E27FC236}">
                <a16:creationId xmlns:a16="http://schemas.microsoft.com/office/drawing/2014/main" id="{508BB50A-5201-47CC-8AF9-3177DC567D12}"/>
              </a:ext>
            </a:extLst>
          </p:cNvPr>
          <p:cNvPicPr>
            <a:picLocks noChangeAspect="1"/>
          </p:cNvPicPr>
          <p:nvPr/>
        </p:nvPicPr>
        <p:blipFill>
          <a:blip r:embed="rId2"/>
          <a:stretch>
            <a:fillRect/>
          </a:stretch>
        </p:blipFill>
        <p:spPr>
          <a:xfrm>
            <a:off x="844850" y="5585607"/>
            <a:ext cx="5296934" cy="3086530"/>
          </a:xfrm>
          <a:prstGeom prst="rect">
            <a:avLst/>
          </a:prstGeom>
        </p:spPr>
      </p:pic>
      <p:sp>
        <p:nvSpPr>
          <p:cNvPr id="11" name="TextBox 10">
            <a:extLst>
              <a:ext uri="{FF2B5EF4-FFF2-40B4-BE49-F238E27FC236}">
                <a16:creationId xmlns:a16="http://schemas.microsoft.com/office/drawing/2014/main" id="{E1D552E2-8661-4A01-9ECA-1E2F9ADB8A84}"/>
              </a:ext>
            </a:extLst>
          </p:cNvPr>
          <p:cNvSpPr txBox="1"/>
          <p:nvPr/>
        </p:nvSpPr>
        <p:spPr>
          <a:xfrm>
            <a:off x="1986432" y="10607001"/>
            <a:ext cx="4053930" cy="769441"/>
          </a:xfrm>
          <a:prstGeom prst="rect">
            <a:avLst/>
          </a:prstGeom>
          <a:noFill/>
        </p:spPr>
        <p:txBody>
          <a:bodyPr wrap="none" rtlCol="0">
            <a:spAutoFit/>
          </a:bodyPr>
          <a:lstStyle/>
          <a:p>
            <a:r>
              <a:rPr lang="en-US" sz="4400" dirty="0">
                <a:solidFill>
                  <a:srgbClr val="000000"/>
                </a:solidFill>
              </a:rPr>
              <a:t>Adjusting entries</a:t>
            </a:r>
          </a:p>
        </p:txBody>
      </p:sp>
      <p:sp>
        <p:nvSpPr>
          <p:cNvPr id="13" name="TextBox 12">
            <a:extLst>
              <a:ext uri="{FF2B5EF4-FFF2-40B4-BE49-F238E27FC236}">
                <a16:creationId xmlns:a16="http://schemas.microsoft.com/office/drawing/2014/main" id="{34DF5203-E6B4-4980-AEA5-769F65AB4FCB}"/>
              </a:ext>
            </a:extLst>
          </p:cNvPr>
          <p:cNvSpPr txBox="1"/>
          <p:nvPr/>
        </p:nvSpPr>
        <p:spPr>
          <a:xfrm>
            <a:off x="13503187" y="10643847"/>
            <a:ext cx="3545714" cy="769441"/>
          </a:xfrm>
          <a:prstGeom prst="rect">
            <a:avLst/>
          </a:prstGeom>
          <a:noFill/>
        </p:spPr>
        <p:txBody>
          <a:bodyPr wrap="none" rtlCol="0">
            <a:spAutoFit/>
          </a:bodyPr>
          <a:lstStyle/>
          <a:p>
            <a:r>
              <a:rPr lang="en-US" sz="4400" dirty="0">
                <a:solidFill>
                  <a:srgbClr val="000000"/>
                </a:solidFill>
              </a:rPr>
              <a:t>Closing entries</a:t>
            </a:r>
          </a:p>
        </p:txBody>
      </p:sp>
      <p:sp>
        <p:nvSpPr>
          <p:cNvPr id="15" name="Arrow: Right 14">
            <a:extLst>
              <a:ext uri="{FF2B5EF4-FFF2-40B4-BE49-F238E27FC236}">
                <a16:creationId xmlns:a16="http://schemas.microsoft.com/office/drawing/2014/main" id="{09FF81CC-8BB2-439F-AF77-7EF761927545}"/>
              </a:ext>
            </a:extLst>
          </p:cNvPr>
          <p:cNvSpPr/>
          <p:nvPr/>
        </p:nvSpPr>
        <p:spPr>
          <a:xfrm>
            <a:off x="20289785" y="5976382"/>
            <a:ext cx="2642404" cy="3325554"/>
          </a:xfrm>
          <a:prstGeom prst="rightArrow">
            <a:avLst/>
          </a:prstGeom>
          <a:solidFill>
            <a:srgbClr val="FCCD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AB089AAF-2146-4128-8789-8C4197E32F85}"/>
              </a:ext>
            </a:extLst>
          </p:cNvPr>
          <p:cNvSpPr txBox="1"/>
          <p:nvPr/>
        </p:nvSpPr>
        <p:spPr>
          <a:xfrm>
            <a:off x="19435422" y="9732126"/>
            <a:ext cx="4319259" cy="2123658"/>
          </a:xfrm>
          <a:prstGeom prst="rect">
            <a:avLst/>
          </a:prstGeom>
          <a:noFill/>
        </p:spPr>
        <p:txBody>
          <a:bodyPr wrap="none" rtlCol="0">
            <a:spAutoFit/>
          </a:bodyPr>
          <a:lstStyle/>
          <a:p>
            <a:pPr algn="ctr"/>
            <a:r>
              <a:rPr lang="en-US" sz="4400" dirty="0">
                <a:solidFill>
                  <a:srgbClr val="000000"/>
                </a:solidFill>
              </a:rPr>
              <a:t>Carry forward</a:t>
            </a:r>
          </a:p>
          <a:p>
            <a:pPr algn="ctr"/>
            <a:r>
              <a:rPr lang="en-US" sz="4400" dirty="0">
                <a:solidFill>
                  <a:srgbClr val="000000"/>
                </a:solidFill>
              </a:rPr>
              <a:t>account balances</a:t>
            </a:r>
          </a:p>
          <a:p>
            <a:pPr algn="ctr"/>
            <a:r>
              <a:rPr lang="en-US" sz="4400" dirty="0">
                <a:solidFill>
                  <a:srgbClr val="000000"/>
                </a:solidFill>
              </a:rPr>
              <a:t>to the next period</a:t>
            </a:r>
          </a:p>
        </p:txBody>
      </p:sp>
      <p:sp>
        <p:nvSpPr>
          <p:cNvPr id="19" name="TextBox 18">
            <a:extLst>
              <a:ext uri="{FF2B5EF4-FFF2-40B4-BE49-F238E27FC236}">
                <a16:creationId xmlns:a16="http://schemas.microsoft.com/office/drawing/2014/main" id="{F9F33141-F616-428F-859B-3A887D6BCF6B}"/>
              </a:ext>
            </a:extLst>
          </p:cNvPr>
          <p:cNvSpPr txBox="1"/>
          <p:nvPr/>
        </p:nvSpPr>
        <p:spPr>
          <a:xfrm>
            <a:off x="1923849" y="4615069"/>
            <a:ext cx="3138936" cy="769441"/>
          </a:xfrm>
          <a:prstGeom prst="rect">
            <a:avLst/>
          </a:prstGeom>
          <a:noFill/>
        </p:spPr>
        <p:txBody>
          <a:bodyPr wrap="none" rtlCol="0">
            <a:spAutoFit/>
          </a:bodyPr>
          <a:lstStyle/>
          <a:p>
            <a:pPr algn="ctr"/>
            <a:r>
              <a:rPr lang="en-US" sz="4400" b="1" dirty="0">
                <a:solidFill>
                  <a:srgbClr val="000000"/>
                </a:solidFill>
              </a:rPr>
              <a:t>Trial balance</a:t>
            </a:r>
          </a:p>
        </p:txBody>
      </p:sp>
      <p:sp>
        <p:nvSpPr>
          <p:cNvPr id="21" name="TextBox 20">
            <a:extLst>
              <a:ext uri="{FF2B5EF4-FFF2-40B4-BE49-F238E27FC236}">
                <a16:creationId xmlns:a16="http://schemas.microsoft.com/office/drawing/2014/main" id="{D6AA0416-4663-4A95-BA4A-5086ACD66904}"/>
              </a:ext>
            </a:extLst>
          </p:cNvPr>
          <p:cNvSpPr txBox="1"/>
          <p:nvPr/>
        </p:nvSpPr>
        <p:spPr>
          <a:xfrm>
            <a:off x="7295733" y="4615069"/>
            <a:ext cx="5297862" cy="769441"/>
          </a:xfrm>
          <a:prstGeom prst="rect">
            <a:avLst/>
          </a:prstGeom>
          <a:noFill/>
        </p:spPr>
        <p:txBody>
          <a:bodyPr wrap="none" rtlCol="0">
            <a:spAutoFit/>
          </a:bodyPr>
          <a:lstStyle/>
          <a:p>
            <a:pPr algn="ctr"/>
            <a:r>
              <a:rPr lang="en-US" sz="4400" b="1" dirty="0">
                <a:solidFill>
                  <a:srgbClr val="000000"/>
                </a:solidFill>
              </a:rPr>
              <a:t>Adjusted trial balance</a:t>
            </a:r>
          </a:p>
        </p:txBody>
      </p:sp>
      <p:sp>
        <p:nvSpPr>
          <p:cNvPr id="23" name="TextBox 22">
            <a:extLst>
              <a:ext uri="{FF2B5EF4-FFF2-40B4-BE49-F238E27FC236}">
                <a16:creationId xmlns:a16="http://schemas.microsoft.com/office/drawing/2014/main" id="{084F5980-E694-4A3F-B717-40E34681F05A}"/>
              </a:ext>
            </a:extLst>
          </p:cNvPr>
          <p:cNvSpPr txBox="1"/>
          <p:nvPr/>
        </p:nvSpPr>
        <p:spPr>
          <a:xfrm>
            <a:off x="14088759" y="4615069"/>
            <a:ext cx="6002542" cy="769441"/>
          </a:xfrm>
          <a:prstGeom prst="rect">
            <a:avLst/>
          </a:prstGeom>
          <a:noFill/>
        </p:spPr>
        <p:txBody>
          <a:bodyPr wrap="none" rtlCol="0">
            <a:spAutoFit/>
          </a:bodyPr>
          <a:lstStyle/>
          <a:p>
            <a:pPr algn="ctr"/>
            <a:r>
              <a:rPr lang="en-US" sz="4400" b="1" dirty="0">
                <a:solidFill>
                  <a:srgbClr val="000000"/>
                </a:solidFill>
              </a:rPr>
              <a:t>Post-closing trial balance</a:t>
            </a:r>
          </a:p>
        </p:txBody>
      </p:sp>
      <p:pic>
        <p:nvPicPr>
          <p:cNvPr id="31" name="Picture 30">
            <a:extLst>
              <a:ext uri="{FF2B5EF4-FFF2-40B4-BE49-F238E27FC236}">
                <a16:creationId xmlns:a16="http://schemas.microsoft.com/office/drawing/2014/main" id="{342FC605-7370-47BA-BFFA-A6148844621A}"/>
              </a:ext>
            </a:extLst>
          </p:cNvPr>
          <p:cNvPicPr>
            <a:picLocks noChangeAspect="1"/>
          </p:cNvPicPr>
          <p:nvPr/>
        </p:nvPicPr>
        <p:blipFill>
          <a:blip r:embed="rId3"/>
          <a:stretch>
            <a:fillRect/>
          </a:stretch>
        </p:blipFill>
        <p:spPr>
          <a:xfrm>
            <a:off x="13747546" y="5585607"/>
            <a:ext cx="6684967" cy="4107104"/>
          </a:xfrm>
          <a:prstGeom prst="rect">
            <a:avLst/>
          </a:prstGeom>
        </p:spPr>
      </p:pic>
      <p:pic>
        <p:nvPicPr>
          <p:cNvPr id="33" name="Picture 32">
            <a:extLst>
              <a:ext uri="{FF2B5EF4-FFF2-40B4-BE49-F238E27FC236}">
                <a16:creationId xmlns:a16="http://schemas.microsoft.com/office/drawing/2014/main" id="{AC2F8AA2-3241-4953-8521-962022A647A9}"/>
              </a:ext>
            </a:extLst>
          </p:cNvPr>
          <p:cNvPicPr>
            <a:picLocks noChangeAspect="1"/>
          </p:cNvPicPr>
          <p:nvPr/>
        </p:nvPicPr>
        <p:blipFill>
          <a:blip r:embed="rId4"/>
          <a:stretch>
            <a:fillRect/>
          </a:stretch>
        </p:blipFill>
        <p:spPr>
          <a:xfrm>
            <a:off x="6663561" y="5585606"/>
            <a:ext cx="6562207" cy="5541989"/>
          </a:xfrm>
          <a:prstGeom prst="rect">
            <a:avLst/>
          </a:prstGeom>
        </p:spPr>
      </p:pic>
      <p:sp>
        <p:nvSpPr>
          <p:cNvPr id="34" name="Footer Placeholder 33">
            <a:extLst>
              <a:ext uri="{FF2B5EF4-FFF2-40B4-BE49-F238E27FC236}">
                <a16:creationId xmlns:a16="http://schemas.microsoft.com/office/drawing/2014/main" id="{A697CD68-EFAC-4BC4-8256-2B36CB9385C7}"/>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35" name="Slide Number Placeholder 34">
            <a:extLst>
              <a:ext uri="{FF2B5EF4-FFF2-40B4-BE49-F238E27FC236}">
                <a16:creationId xmlns:a16="http://schemas.microsoft.com/office/drawing/2014/main" id="{56070634-ED0F-4D87-8293-4B93965FCF64}"/>
              </a:ext>
            </a:extLst>
          </p:cNvPr>
          <p:cNvSpPr>
            <a:spLocks noGrp="1"/>
          </p:cNvSpPr>
          <p:nvPr>
            <p:ph type="sldNum" sz="quarter" idx="12"/>
          </p:nvPr>
        </p:nvSpPr>
        <p:spPr/>
        <p:txBody>
          <a:bodyPr/>
          <a:lstStyle/>
          <a:p>
            <a:fld id="{EBE3AD81-3AD4-9C46-856E-C08CF1183C60}" type="slidenum">
              <a:rPr lang="en-US" smtClean="0"/>
              <a:pPr/>
              <a:t>19</a:t>
            </a:fld>
            <a:endParaRPr lang="en-US" dirty="0"/>
          </a:p>
        </p:txBody>
      </p:sp>
    </p:spTree>
    <p:extLst>
      <p:ext uri="{BB962C8B-B14F-4D97-AF65-F5344CB8AC3E}">
        <p14:creationId xmlns:p14="http://schemas.microsoft.com/office/powerpoint/2010/main" val="3410412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B7622-BFA6-4E51-93C8-8F4C87949927}"/>
              </a:ext>
            </a:extLst>
          </p:cNvPr>
          <p:cNvSpPr>
            <a:spLocks noGrp="1"/>
          </p:cNvSpPr>
          <p:nvPr>
            <p:ph type="title"/>
          </p:nvPr>
        </p:nvSpPr>
        <p:spPr/>
        <p:txBody>
          <a:bodyPr>
            <a:normAutofit/>
          </a:bodyPr>
          <a:lstStyle/>
          <a:p>
            <a:r>
              <a:rPr lang="en-US" dirty="0"/>
              <a:t>Review of Ch</a:t>
            </a:r>
            <a:r>
              <a:rPr lang="en-US" altLang="zh-CN" dirty="0"/>
              <a:t>3</a:t>
            </a:r>
            <a:endParaRPr lang="en-US" dirty="0"/>
          </a:p>
        </p:txBody>
      </p:sp>
      <p:sp>
        <p:nvSpPr>
          <p:cNvPr id="3" name="Footer Placeholder 2">
            <a:extLst>
              <a:ext uri="{FF2B5EF4-FFF2-40B4-BE49-F238E27FC236}">
                <a16:creationId xmlns:a16="http://schemas.microsoft.com/office/drawing/2014/main" id="{0F791EED-4040-4CB8-B83D-183FF62F2185}"/>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4" name="Slide Number Placeholder 3">
            <a:extLst>
              <a:ext uri="{FF2B5EF4-FFF2-40B4-BE49-F238E27FC236}">
                <a16:creationId xmlns:a16="http://schemas.microsoft.com/office/drawing/2014/main" id="{9F62AE09-D3CD-44A0-89C8-EC930705D8F8}"/>
              </a:ext>
            </a:extLst>
          </p:cNvPr>
          <p:cNvSpPr>
            <a:spLocks noGrp="1"/>
          </p:cNvSpPr>
          <p:nvPr>
            <p:ph type="sldNum" sz="quarter" idx="12"/>
          </p:nvPr>
        </p:nvSpPr>
        <p:spPr/>
        <p:txBody>
          <a:bodyPr/>
          <a:lstStyle/>
          <a:p>
            <a:fld id="{EBE3AD81-3AD4-9C46-856E-C08CF1183C60}" type="slidenum">
              <a:rPr lang="en-US" smtClean="0"/>
              <a:pPr/>
              <a:t>2</a:t>
            </a:fld>
            <a:endParaRPr lang="en-US" dirty="0"/>
          </a:p>
        </p:txBody>
      </p:sp>
      <p:sp>
        <p:nvSpPr>
          <p:cNvPr id="51" name="TextBox 50">
            <a:extLst>
              <a:ext uri="{FF2B5EF4-FFF2-40B4-BE49-F238E27FC236}">
                <a16:creationId xmlns:a16="http://schemas.microsoft.com/office/drawing/2014/main" id="{5FCA878F-5144-4024-BC1A-9E824762DA00}"/>
              </a:ext>
            </a:extLst>
          </p:cNvPr>
          <p:cNvSpPr txBox="1"/>
          <p:nvPr/>
        </p:nvSpPr>
        <p:spPr>
          <a:xfrm>
            <a:off x="18759976" y="3693047"/>
            <a:ext cx="4627073" cy="646331"/>
          </a:xfrm>
          <a:prstGeom prst="rect">
            <a:avLst/>
          </a:prstGeom>
          <a:noFill/>
        </p:spPr>
        <p:txBody>
          <a:bodyPr wrap="square">
            <a:spAutoFit/>
          </a:bodyPr>
          <a:lstStyle/>
          <a:p>
            <a:pPr algn="ctr"/>
            <a:r>
              <a:rPr lang="en-US" b="1" dirty="0">
                <a:solidFill>
                  <a:srgbClr val="0C3F5D"/>
                </a:solidFill>
              </a:rPr>
              <a:t>Adjusted Trial Balance</a:t>
            </a:r>
          </a:p>
        </p:txBody>
      </p:sp>
      <p:sp>
        <p:nvSpPr>
          <p:cNvPr id="9" name="Rectangle: Rounded Corners 8">
            <a:extLst>
              <a:ext uri="{FF2B5EF4-FFF2-40B4-BE49-F238E27FC236}">
                <a16:creationId xmlns:a16="http://schemas.microsoft.com/office/drawing/2014/main" id="{83E341A1-663F-4FCB-9BC8-2F89963A1050}"/>
              </a:ext>
            </a:extLst>
          </p:cNvPr>
          <p:cNvSpPr/>
          <p:nvPr/>
        </p:nvSpPr>
        <p:spPr>
          <a:xfrm>
            <a:off x="10917426" y="1020614"/>
            <a:ext cx="6758553" cy="2995693"/>
          </a:xfrm>
          <a:prstGeom prst="roundRect">
            <a:avLst>
              <a:gd name="adj" fmla="val 12215"/>
            </a:avLst>
          </a:prstGeom>
          <a:solidFill>
            <a:schemeClr val="accent2"/>
          </a:solidFill>
          <a:ln w="57150"/>
        </p:spPr>
        <p:style>
          <a:lnRef idx="2">
            <a:schemeClr val="accent2"/>
          </a:lnRef>
          <a:fillRef idx="1">
            <a:schemeClr val="lt1"/>
          </a:fillRef>
          <a:effectRef idx="0">
            <a:schemeClr val="accent2"/>
          </a:effectRef>
          <a:fontRef idx="minor">
            <a:schemeClr val="dk1"/>
          </a:fontRef>
        </p:style>
        <p:txBody>
          <a:bodyPr rtlCol="0" anchor="ctr"/>
          <a:lstStyle/>
          <a:p>
            <a:endParaRPr lang="en-US" dirty="0">
              <a:solidFill>
                <a:schemeClr val="tx2"/>
              </a:solidFill>
            </a:endParaRPr>
          </a:p>
        </p:txBody>
      </p:sp>
      <p:sp>
        <p:nvSpPr>
          <p:cNvPr id="11" name="Rectangle: Rounded Corners 10">
            <a:extLst>
              <a:ext uri="{FF2B5EF4-FFF2-40B4-BE49-F238E27FC236}">
                <a16:creationId xmlns:a16="http://schemas.microsoft.com/office/drawing/2014/main" id="{AA2FE47F-9789-409D-9B6C-3247CE2B7572}"/>
              </a:ext>
            </a:extLst>
          </p:cNvPr>
          <p:cNvSpPr/>
          <p:nvPr/>
        </p:nvSpPr>
        <p:spPr>
          <a:xfrm>
            <a:off x="10687794" y="785052"/>
            <a:ext cx="6758553" cy="2995693"/>
          </a:xfrm>
          <a:prstGeom prst="roundRect">
            <a:avLst>
              <a:gd name="adj" fmla="val 12215"/>
            </a:avLst>
          </a:prstGeom>
          <a:ln w="57150"/>
        </p:spPr>
        <p:style>
          <a:lnRef idx="2">
            <a:schemeClr val="accent2"/>
          </a:lnRef>
          <a:fillRef idx="1">
            <a:schemeClr val="lt1"/>
          </a:fillRef>
          <a:effectRef idx="0">
            <a:schemeClr val="accent2"/>
          </a:effectRef>
          <a:fontRef idx="minor">
            <a:schemeClr val="dk1"/>
          </a:fontRef>
        </p:style>
        <p:txBody>
          <a:bodyPr rtlCol="0" anchor="ctr"/>
          <a:lstStyle/>
          <a:p>
            <a:r>
              <a:rPr lang="en-US" altLang="zh-CN" b="1" dirty="0">
                <a:solidFill>
                  <a:schemeClr val="tx2"/>
                </a:solidFill>
              </a:rPr>
              <a:t>Ch3:</a:t>
            </a:r>
          </a:p>
          <a:p>
            <a:r>
              <a:rPr lang="en-US" altLang="zh-CN" dirty="0">
                <a:solidFill>
                  <a:schemeClr val="tx2"/>
                </a:solidFill>
              </a:rPr>
              <a:t>Accrual-basis accounting</a:t>
            </a:r>
          </a:p>
          <a:p>
            <a:r>
              <a:rPr lang="en-US" altLang="zh-CN" dirty="0">
                <a:solidFill>
                  <a:schemeClr val="tx2"/>
                </a:solidFill>
              </a:rPr>
              <a:t>Four types of adjusting entries</a:t>
            </a:r>
          </a:p>
          <a:p>
            <a:r>
              <a:rPr lang="en-US" altLang="zh-CN" dirty="0">
                <a:solidFill>
                  <a:schemeClr val="tx2"/>
                </a:solidFill>
              </a:rPr>
              <a:t>Prepare an adjusted trial balance</a:t>
            </a:r>
          </a:p>
          <a:p>
            <a:r>
              <a:rPr lang="en-US" altLang="zh-CN" dirty="0">
                <a:solidFill>
                  <a:schemeClr val="tx2"/>
                </a:solidFill>
              </a:rPr>
              <a:t>Prepare financial statements</a:t>
            </a:r>
          </a:p>
        </p:txBody>
      </p:sp>
      <p:pic>
        <p:nvPicPr>
          <p:cNvPr id="8" name="Picture 7">
            <a:extLst>
              <a:ext uri="{FF2B5EF4-FFF2-40B4-BE49-F238E27FC236}">
                <a16:creationId xmlns:a16="http://schemas.microsoft.com/office/drawing/2014/main" id="{EF91639B-1221-4006-A0BA-515850831985}"/>
              </a:ext>
            </a:extLst>
          </p:cNvPr>
          <p:cNvPicPr>
            <a:picLocks noChangeAspect="1"/>
          </p:cNvPicPr>
          <p:nvPr/>
        </p:nvPicPr>
        <p:blipFill>
          <a:blip r:embed="rId3"/>
          <a:stretch>
            <a:fillRect/>
          </a:stretch>
        </p:blipFill>
        <p:spPr>
          <a:xfrm>
            <a:off x="990600" y="1872282"/>
            <a:ext cx="9333722" cy="2467096"/>
          </a:xfrm>
          <a:prstGeom prst="rect">
            <a:avLst/>
          </a:prstGeom>
        </p:spPr>
      </p:pic>
      <p:pic>
        <p:nvPicPr>
          <p:cNvPr id="10" name="Picture 9">
            <a:extLst>
              <a:ext uri="{FF2B5EF4-FFF2-40B4-BE49-F238E27FC236}">
                <a16:creationId xmlns:a16="http://schemas.microsoft.com/office/drawing/2014/main" id="{D5116A72-3BC6-40C5-9CFA-5018E6873147}"/>
              </a:ext>
            </a:extLst>
          </p:cNvPr>
          <p:cNvPicPr>
            <a:picLocks noChangeAspect="1"/>
          </p:cNvPicPr>
          <p:nvPr/>
        </p:nvPicPr>
        <p:blipFill>
          <a:blip r:embed="rId4"/>
          <a:stretch>
            <a:fillRect/>
          </a:stretch>
        </p:blipFill>
        <p:spPr>
          <a:xfrm>
            <a:off x="990600" y="4443777"/>
            <a:ext cx="9333722" cy="3056280"/>
          </a:xfrm>
          <a:prstGeom prst="rect">
            <a:avLst/>
          </a:prstGeom>
        </p:spPr>
      </p:pic>
      <p:pic>
        <p:nvPicPr>
          <p:cNvPr id="12" name="Picture 11">
            <a:extLst>
              <a:ext uri="{FF2B5EF4-FFF2-40B4-BE49-F238E27FC236}">
                <a16:creationId xmlns:a16="http://schemas.microsoft.com/office/drawing/2014/main" id="{7F2397B6-D7D6-499D-B916-711B607D5184}"/>
              </a:ext>
            </a:extLst>
          </p:cNvPr>
          <p:cNvPicPr>
            <a:picLocks noChangeAspect="1"/>
          </p:cNvPicPr>
          <p:nvPr/>
        </p:nvPicPr>
        <p:blipFill>
          <a:blip r:embed="rId5"/>
          <a:stretch>
            <a:fillRect/>
          </a:stretch>
        </p:blipFill>
        <p:spPr>
          <a:xfrm>
            <a:off x="990600" y="7604456"/>
            <a:ext cx="9333722" cy="2469256"/>
          </a:xfrm>
          <a:prstGeom prst="rect">
            <a:avLst/>
          </a:prstGeom>
        </p:spPr>
      </p:pic>
      <p:pic>
        <p:nvPicPr>
          <p:cNvPr id="14" name="Picture 13">
            <a:extLst>
              <a:ext uri="{FF2B5EF4-FFF2-40B4-BE49-F238E27FC236}">
                <a16:creationId xmlns:a16="http://schemas.microsoft.com/office/drawing/2014/main" id="{2D248DF1-3EAA-43DA-84D4-D6597D36CAE4}"/>
              </a:ext>
            </a:extLst>
          </p:cNvPr>
          <p:cNvPicPr>
            <a:picLocks noChangeAspect="1"/>
          </p:cNvPicPr>
          <p:nvPr/>
        </p:nvPicPr>
        <p:blipFill>
          <a:blip r:embed="rId6"/>
          <a:stretch>
            <a:fillRect/>
          </a:stretch>
        </p:blipFill>
        <p:spPr>
          <a:xfrm>
            <a:off x="990601" y="10117316"/>
            <a:ext cx="9333721" cy="2452858"/>
          </a:xfrm>
          <a:prstGeom prst="rect">
            <a:avLst/>
          </a:prstGeom>
        </p:spPr>
      </p:pic>
      <p:pic>
        <p:nvPicPr>
          <p:cNvPr id="16" name="Picture 15">
            <a:extLst>
              <a:ext uri="{FF2B5EF4-FFF2-40B4-BE49-F238E27FC236}">
                <a16:creationId xmlns:a16="http://schemas.microsoft.com/office/drawing/2014/main" id="{21A3A44A-D072-4F22-A892-4007490CF8E3}"/>
              </a:ext>
            </a:extLst>
          </p:cNvPr>
          <p:cNvPicPr>
            <a:picLocks noChangeAspect="1"/>
          </p:cNvPicPr>
          <p:nvPr/>
        </p:nvPicPr>
        <p:blipFill>
          <a:blip r:embed="rId7"/>
          <a:stretch>
            <a:fillRect/>
          </a:stretch>
        </p:blipFill>
        <p:spPr>
          <a:xfrm>
            <a:off x="13693284" y="4341491"/>
            <a:ext cx="9693765" cy="8186689"/>
          </a:xfrm>
          <a:prstGeom prst="rect">
            <a:avLst/>
          </a:prstGeom>
        </p:spPr>
      </p:pic>
    </p:spTree>
    <p:extLst>
      <p:ext uri="{BB962C8B-B14F-4D97-AF65-F5344CB8AC3E}">
        <p14:creationId xmlns:p14="http://schemas.microsoft.com/office/powerpoint/2010/main" val="35854502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2AF50-3C46-4407-B4C3-156704FE53CC}"/>
              </a:ext>
            </a:extLst>
          </p:cNvPr>
          <p:cNvSpPr>
            <a:spLocks noGrp="1"/>
          </p:cNvSpPr>
          <p:nvPr>
            <p:ph type="title"/>
          </p:nvPr>
        </p:nvSpPr>
        <p:spPr/>
        <p:txBody>
          <a:bodyPr/>
          <a:lstStyle/>
          <a:p>
            <a:r>
              <a:rPr lang="en-US" dirty="0"/>
              <a:t>Correcting Entries</a:t>
            </a:r>
          </a:p>
        </p:txBody>
      </p:sp>
      <p:sp>
        <p:nvSpPr>
          <p:cNvPr id="3" name="Content Placeholder 2">
            <a:extLst>
              <a:ext uri="{FF2B5EF4-FFF2-40B4-BE49-F238E27FC236}">
                <a16:creationId xmlns:a16="http://schemas.microsoft.com/office/drawing/2014/main" id="{4B2FAA8B-37B2-4171-9D52-914241A90EB9}"/>
              </a:ext>
            </a:extLst>
          </p:cNvPr>
          <p:cNvSpPr>
            <a:spLocks noGrp="1"/>
          </p:cNvSpPr>
          <p:nvPr>
            <p:ph sz="quarter" idx="13"/>
          </p:nvPr>
        </p:nvSpPr>
        <p:spPr/>
        <p:txBody>
          <a:bodyPr/>
          <a:lstStyle/>
          <a:p>
            <a:r>
              <a:rPr lang="en-US" altLang="zh-CN" dirty="0"/>
              <a:t>Sometimes,</a:t>
            </a:r>
            <a:r>
              <a:rPr lang="zh-CN" altLang="en-US" dirty="0"/>
              <a:t> </a:t>
            </a:r>
            <a:r>
              <a:rPr lang="en-US" altLang="zh-CN" dirty="0"/>
              <a:t>e</a:t>
            </a:r>
            <a:r>
              <a:rPr lang="en-US" dirty="0"/>
              <a:t>rrors may occur in the recording process. Companies should correct errors, as soon as they discover them, by journalizing and posting </a:t>
            </a:r>
            <a:r>
              <a:rPr lang="en-US" b="1" dirty="0"/>
              <a:t>correcting entries</a:t>
            </a:r>
            <a:endParaRPr lang="en-US" dirty="0"/>
          </a:p>
          <a:p>
            <a:pPr lvl="1"/>
            <a:r>
              <a:rPr lang="en-US" dirty="0"/>
              <a:t>Unnecessary if accounting records are free of errors</a:t>
            </a:r>
          </a:p>
          <a:p>
            <a:pPr lvl="1"/>
            <a:r>
              <a:rPr lang="en-US" dirty="0"/>
              <a:t>Made whenever an error is discovered</a:t>
            </a:r>
          </a:p>
          <a:p>
            <a:pPr lvl="1"/>
            <a:r>
              <a:rPr lang="en-US" dirty="0"/>
              <a:t>Must be posted before closing entries</a:t>
            </a:r>
          </a:p>
          <a:p>
            <a:endParaRPr lang="en-US" dirty="0"/>
          </a:p>
        </p:txBody>
      </p:sp>
      <p:sp>
        <p:nvSpPr>
          <p:cNvPr id="4" name="Footer Placeholder 3">
            <a:extLst>
              <a:ext uri="{FF2B5EF4-FFF2-40B4-BE49-F238E27FC236}">
                <a16:creationId xmlns:a16="http://schemas.microsoft.com/office/drawing/2014/main" id="{623CBEB1-5DA4-4BB4-A1A6-32A226D20EBC}"/>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5" name="Slide Number Placeholder 4">
            <a:extLst>
              <a:ext uri="{FF2B5EF4-FFF2-40B4-BE49-F238E27FC236}">
                <a16:creationId xmlns:a16="http://schemas.microsoft.com/office/drawing/2014/main" id="{3BB452EE-57C5-497A-A3F5-DBDF478F430A}"/>
              </a:ext>
            </a:extLst>
          </p:cNvPr>
          <p:cNvSpPr>
            <a:spLocks noGrp="1"/>
          </p:cNvSpPr>
          <p:nvPr>
            <p:ph type="sldNum" sz="quarter" idx="12"/>
          </p:nvPr>
        </p:nvSpPr>
        <p:spPr/>
        <p:txBody>
          <a:bodyPr/>
          <a:lstStyle/>
          <a:p>
            <a:fld id="{EBE3AD81-3AD4-9C46-856E-C08CF1183C60}" type="slidenum">
              <a:rPr lang="en-US" smtClean="0"/>
              <a:pPr/>
              <a:t>20</a:t>
            </a:fld>
            <a:endParaRPr lang="en-US" dirty="0"/>
          </a:p>
        </p:txBody>
      </p:sp>
    </p:spTree>
    <p:extLst>
      <p:ext uri="{BB962C8B-B14F-4D97-AF65-F5344CB8AC3E}">
        <p14:creationId xmlns:p14="http://schemas.microsoft.com/office/powerpoint/2010/main" val="37375127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2AF50-3C46-4407-B4C3-156704FE53CC}"/>
              </a:ext>
            </a:extLst>
          </p:cNvPr>
          <p:cNvSpPr>
            <a:spLocks noGrp="1"/>
          </p:cNvSpPr>
          <p:nvPr>
            <p:ph type="title"/>
          </p:nvPr>
        </p:nvSpPr>
        <p:spPr/>
        <p:txBody>
          <a:bodyPr/>
          <a:lstStyle/>
          <a:p>
            <a:r>
              <a:rPr lang="en-US" dirty="0"/>
              <a:t>Correcting Entries (cont’d)</a:t>
            </a:r>
          </a:p>
        </p:txBody>
      </p:sp>
      <p:sp>
        <p:nvSpPr>
          <p:cNvPr id="3" name="Content Placeholder 2">
            <a:extLst>
              <a:ext uri="{FF2B5EF4-FFF2-40B4-BE49-F238E27FC236}">
                <a16:creationId xmlns:a16="http://schemas.microsoft.com/office/drawing/2014/main" id="{4B2FAA8B-37B2-4171-9D52-914241A90EB9}"/>
              </a:ext>
            </a:extLst>
          </p:cNvPr>
          <p:cNvSpPr>
            <a:spLocks noGrp="1"/>
          </p:cNvSpPr>
          <p:nvPr>
            <p:ph sz="quarter" idx="13"/>
          </p:nvPr>
        </p:nvSpPr>
        <p:spPr/>
        <p:txBody>
          <a:bodyPr/>
          <a:lstStyle/>
          <a:p>
            <a:pPr marL="0" lvl="2" indent="0">
              <a:lnSpc>
                <a:spcPct val="100000"/>
              </a:lnSpc>
              <a:spcBef>
                <a:spcPts val="1200"/>
              </a:spcBef>
              <a:buClr>
                <a:srgbClr val="990000"/>
              </a:buClr>
              <a:buSzPct val="100000"/>
              <a:buNone/>
            </a:pPr>
            <a:r>
              <a:rPr lang="en-US" sz="6000" b="1" dirty="0"/>
              <a:t>Case 1: </a:t>
            </a:r>
            <a:r>
              <a:rPr lang="en-US" sz="6000" dirty="0"/>
              <a:t>On May 10, Mercato Co. journalized and posted a NT$500 cash collection on account from a customer as a debit to Cash and a credit to Service Revenue for NT$500. The error was discovered when the customer paid the remaining balance in full.</a:t>
            </a:r>
          </a:p>
        </p:txBody>
      </p:sp>
      <p:pic>
        <p:nvPicPr>
          <p:cNvPr id="5" name="Picture 4">
            <a:extLst>
              <a:ext uri="{FF2B5EF4-FFF2-40B4-BE49-F238E27FC236}">
                <a16:creationId xmlns:a16="http://schemas.microsoft.com/office/drawing/2014/main" id="{0D5A807F-57AD-491A-96EC-5CDF631F00DD}"/>
              </a:ext>
            </a:extLst>
          </p:cNvPr>
          <p:cNvPicPr>
            <a:picLocks noChangeAspect="1"/>
          </p:cNvPicPr>
          <p:nvPr/>
        </p:nvPicPr>
        <p:blipFill>
          <a:blip r:embed="rId2"/>
          <a:stretch>
            <a:fillRect/>
          </a:stretch>
        </p:blipFill>
        <p:spPr>
          <a:xfrm>
            <a:off x="3864768" y="6375094"/>
            <a:ext cx="16552863" cy="6261335"/>
          </a:xfrm>
          <a:prstGeom prst="rect">
            <a:avLst/>
          </a:prstGeom>
        </p:spPr>
      </p:pic>
      <p:sp>
        <p:nvSpPr>
          <p:cNvPr id="6" name="Footer Placeholder 5">
            <a:extLst>
              <a:ext uri="{FF2B5EF4-FFF2-40B4-BE49-F238E27FC236}">
                <a16:creationId xmlns:a16="http://schemas.microsoft.com/office/drawing/2014/main" id="{7D181CB4-83B5-4E74-9524-6C876ABEF758}"/>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7" name="Slide Number Placeholder 6">
            <a:extLst>
              <a:ext uri="{FF2B5EF4-FFF2-40B4-BE49-F238E27FC236}">
                <a16:creationId xmlns:a16="http://schemas.microsoft.com/office/drawing/2014/main" id="{40B266B1-B5F0-4718-8244-D6895E67F460}"/>
              </a:ext>
            </a:extLst>
          </p:cNvPr>
          <p:cNvSpPr>
            <a:spLocks noGrp="1"/>
          </p:cNvSpPr>
          <p:nvPr>
            <p:ph type="sldNum" sz="quarter" idx="12"/>
          </p:nvPr>
        </p:nvSpPr>
        <p:spPr/>
        <p:txBody>
          <a:bodyPr/>
          <a:lstStyle/>
          <a:p>
            <a:fld id="{EBE3AD81-3AD4-9C46-856E-C08CF1183C60}" type="slidenum">
              <a:rPr lang="en-US" smtClean="0"/>
              <a:pPr/>
              <a:t>21</a:t>
            </a:fld>
            <a:endParaRPr lang="en-US" dirty="0"/>
          </a:p>
        </p:txBody>
      </p:sp>
    </p:spTree>
    <p:extLst>
      <p:ext uri="{BB962C8B-B14F-4D97-AF65-F5344CB8AC3E}">
        <p14:creationId xmlns:p14="http://schemas.microsoft.com/office/powerpoint/2010/main" val="2922025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2AF50-3C46-4407-B4C3-156704FE53CC}"/>
              </a:ext>
            </a:extLst>
          </p:cNvPr>
          <p:cNvSpPr>
            <a:spLocks noGrp="1"/>
          </p:cNvSpPr>
          <p:nvPr>
            <p:ph type="title"/>
          </p:nvPr>
        </p:nvSpPr>
        <p:spPr/>
        <p:txBody>
          <a:bodyPr/>
          <a:lstStyle/>
          <a:p>
            <a:r>
              <a:rPr lang="en-US" dirty="0"/>
              <a:t>Correcting Entries (cont’d)</a:t>
            </a:r>
          </a:p>
        </p:txBody>
      </p:sp>
      <p:sp>
        <p:nvSpPr>
          <p:cNvPr id="3" name="Content Placeholder 2">
            <a:extLst>
              <a:ext uri="{FF2B5EF4-FFF2-40B4-BE49-F238E27FC236}">
                <a16:creationId xmlns:a16="http://schemas.microsoft.com/office/drawing/2014/main" id="{4B2FAA8B-37B2-4171-9D52-914241A90EB9}"/>
              </a:ext>
            </a:extLst>
          </p:cNvPr>
          <p:cNvSpPr>
            <a:spLocks noGrp="1"/>
          </p:cNvSpPr>
          <p:nvPr>
            <p:ph sz="quarter" idx="13"/>
          </p:nvPr>
        </p:nvSpPr>
        <p:spPr/>
        <p:txBody>
          <a:bodyPr/>
          <a:lstStyle/>
          <a:p>
            <a:pPr marL="0" lvl="2" indent="0">
              <a:lnSpc>
                <a:spcPct val="100000"/>
              </a:lnSpc>
              <a:spcBef>
                <a:spcPts val="1200"/>
              </a:spcBef>
              <a:buClr>
                <a:srgbClr val="990000"/>
              </a:buClr>
              <a:buSzPct val="100000"/>
              <a:buNone/>
            </a:pPr>
            <a:r>
              <a:rPr lang="en-US" sz="6000" b="1" dirty="0"/>
              <a:t>Case 2: </a:t>
            </a:r>
            <a:r>
              <a:rPr lang="en-US" sz="6000" dirty="0"/>
              <a:t>On May 10, 18, Mercato purchased on account equipment costing NT$4,500. The transaction was journalized and posted as a debit to Equipment NT$450 and a credit to Accounts Payable NT$450. The error was discovered on June 3</a:t>
            </a:r>
            <a:endParaRPr lang="en-US" altLang="en-US" sz="6000" dirty="0"/>
          </a:p>
        </p:txBody>
      </p:sp>
      <p:pic>
        <p:nvPicPr>
          <p:cNvPr id="8" name="Picture 7">
            <a:extLst>
              <a:ext uri="{FF2B5EF4-FFF2-40B4-BE49-F238E27FC236}">
                <a16:creationId xmlns:a16="http://schemas.microsoft.com/office/drawing/2014/main" id="{B567550A-31A3-46F1-8F62-71C1DB0C3CDE}"/>
              </a:ext>
            </a:extLst>
          </p:cNvPr>
          <p:cNvPicPr>
            <a:picLocks noChangeAspect="1"/>
          </p:cNvPicPr>
          <p:nvPr/>
        </p:nvPicPr>
        <p:blipFill>
          <a:blip r:embed="rId2"/>
          <a:stretch>
            <a:fillRect/>
          </a:stretch>
        </p:blipFill>
        <p:spPr>
          <a:xfrm>
            <a:off x="4125119" y="6384835"/>
            <a:ext cx="16127412" cy="6251594"/>
          </a:xfrm>
          <a:prstGeom prst="rect">
            <a:avLst/>
          </a:prstGeom>
        </p:spPr>
      </p:pic>
      <p:sp>
        <p:nvSpPr>
          <p:cNvPr id="9" name="Footer Placeholder 8">
            <a:extLst>
              <a:ext uri="{FF2B5EF4-FFF2-40B4-BE49-F238E27FC236}">
                <a16:creationId xmlns:a16="http://schemas.microsoft.com/office/drawing/2014/main" id="{9B3C20C2-A2E5-4F48-A413-9133BAE2385A}"/>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10" name="Slide Number Placeholder 9">
            <a:extLst>
              <a:ext uri="{FF2B5EF4-FFF2-40B4-BE49-F238E27FC236}">
                <a16:creationId xmlns:a16="http://schemas.microsoft.com/office/drawing/2014/main" id="{1591E41A-BD64-47B2-80BE-5842E078CE82}"/>
              </a:ext>
            </a:extLst>
          </p:cNvPr>
          <p:cNvSpPr>
            <a:spLocks noGrp="1"/>
          </p:cNvSpPr>
          <p:nvPr>
            <p:ph type="sldNum" sz="quarter" idx="12"/>
          </p:nvPr>
        </p:nvSpPr>
        <p:spPr/>
        <p:txBody>
          <a:bodyPr/>
          <a:lstStyle/>
          <a:p>
            <a:fld id="{EBE3AD81-3AD4-9C46-856E-C08CF1183C60}" type="slidenum">
              <a:rPr lang="en-US" smtClean="0"/>
              <a:pPr/>
              <a:t>22</a:t>
            </a:fld>
            <a:endParaRPr lang="en-US" dirty="0"/>
          </a:p>
        </p:txBody>
      </p:sp>
    </p:spTree>
    <p:extLst>
      <p:ext uri="{BB962C8B-B14F-4D97-AF65-F5344CB8AC3E}">
        <p14:creationId xmlns:p14="http://schemas.microsoft.com/office/powerpoint/2010/main" val="23380539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0C2F8-BB74-4228-9489-AC7205D4CAE2}"/>
              </a:ext>
            </a:extLst>
          </p:cNvPr>
          <p:cNvSpPr>
            <a:spLocks noGrp="1"/>
          </p:cNvSpPr>
          <p:nvPr>
            <p:ph type="title"/>
          </p:nvPr>
        </p:nvSpPr>
        <p:spPr/>
        <p:txBody>
          <a:bodyPr/>
          <a:lstStyle/>
          <a:p>
            <a:r>
              <a:rPr lang="en-US" dirty="0"/>
              <a:t>Classified Statement of Financial Position</a:t>
            </a:r>
          </a:p>
        </p:txBody>
      </p:sp>
      <p:sp>
        <p:nvSpPr>
          <p:cNvPr id="3" name="Content Placeholder 2">
            <a:extLst>
              <a:ext uri="{FF2B5EF4-FFF2-40B4-BE49-F238E27FC236}">
                <a16:creationId xmlns:a16="http://schemas.microsoft.com/office/drawing/2014/main" id="{8468925B-E9B1-46CA-BB16-E42C769607E7}"/>
              </a:ext>
            </a:extLst>
          </p:cNvPr>
          <p:cNvSpPr>
            <a:spLocks noGrp="1"/>
          </p:cNvSpPr>
          <p:nvPr>
            <p:ph sz="quarter" idx="13"/>
          </p:nvPr>
        </p:nvSpPr>
        <p:spPr/>
        <p:txBody>
          <a:bodyPr/>
          <a:lstStyle/>
          <a:p>
            <a:r>
              <a:rPr lang="en-US" dirty="0"/>
              <a:t>Presents a snapshot at a point in time</a:t>
            </a:r>
          </a:p>
          <a:p>
            <a:r>
              <a:rPr lang="en-US" dirty="0"/>
              <a:t>To improve understanding, companies group similar assets and similar liabilities together</a:t>
            </a:r>
          </a:p>
          <a:p>
            <a:r>
              <a:rPr lang="en-US" dirty="0"/>
              <a:t>Standard statement of financial position classifications:</a:t>
            </a:r>
          </a:p>
        </p:txBody>
      </p:sp>
      <p:graphicFrame>
        <p:nvGraphicFramePr>
          <p:cNvPr id="6" name="Table 5" descr="Table is accessible to screen readers.">
            <a:extLst>
              <a:ext uri="{FF2B5EF4-FFF2-40B4-BE49-F238E27FC236}">
                <a16:creationId xmlns:a16="http://schemas.microsoft.com/office/drawing/2014/main" id="{77FB0A8E-F92C-436D-BD90-9E075E8D06BE}"/>
              </a:ext>
            </a:extLst>
          </p:cNvPr>
          <p:cNvGraphicFramePr>
            <a:graphicFrameLocks noGrp="1"/>
          </p:cNvGraphicFramePr>
          <p:nvPr>
            <p:extLst>
              <p:ext uri="{D42A27DB-BD31-4B8C-83A1-F6EECF244321}">
                <p14:modId xmlns:p14="http://schemas.microsoft.com/office/powerpoint/2010/main" val="2415264992"/>
              </p:ext>
            </p:extLst>
          </p:nvPr>
        </p:nvGraphicFramePr>
        <p:xfrm>
          <a:off x="8401050" y="6324600"/>
          <a:ext cx="14249400" cy="5902112"/>
        </p:xfrm>
        <a:graphic>
          <a:graphicData uri="http://schemas.openxmlformats.org/drawingml/2006/table">
            <a:tbl>
              <a:tblPr firstRow="1"/>
              <a:tblGrid>
                <a:gridCol w="6752169">
                  <a:extLst>
                    <a:ext uri="{9D8B030D-6E8A-4147-A177-3AD203B41FA5}">
                      <a16:colId xmlns:a16="http://schemas.microsoft.com/office/drawing/2014/main" val="20000"/>
                    </a:ext>
                  </a:extLst>
                </a:gridCol>
                <a:gridCol w="884766">
                  <a:extLst>
                    <a:ext uri="{9D8B030D-6E8A-4147-A177-3AD203B41FA5}">
                      <a16:colId xmlns:a16="http://schemas.microsoft.com/office/drawing/2014/main" val="20001"/>
                    </a:ext>
                  </a:extLst>
                </a:gridCol>
                <a:gridCol w="6612465">
                  <a:extLst>
                    <a:ext uri="{9D8B030D-6E8A-4147-A177-3AD203B41FA5}">
                      <a16:colId xmlns:a16="http://schemas.microsoft.com/office/drawing/2014/main" val="20002"/>
                    </a:ext>
                  </a:extLst>
                </a:gridCol>
              </a:tblGrid>
              <a:tr h="1093148">
                <a:tc>
                  <a:txBody>
                    <a:bodyPr/>
                    <a:lstStyle>
                      <a:lvl1pPr marL="0" algn="l" defTabSz="1828373" rtl="0" eaLnBrk="1" latinLnBrk="0" hangingPunct="1">
                        <a:defRPr sz="3599" b="1" kern="1200">
                          <a:solidFill>
                            <a:schemeClr val="lt1"/>
                          </a:solidFill>
                          <a:latin typeface="Calibri" panose="020F0502020204030204"/>
                        </a:defRPr>
                      </a:lvl1pPr>
                      <a:lvl2pPr marL="914186" algn="l" defTabSz="1828373" rtl="0" eaLnBrk="1" latinLnBrk="0" hangingPunct="1">
                        <a:defRPr sz="3599" b="1" kern="1200">
                          <a:solidFill>
                            <a:schemeClr val="lt1"/>
                          </a:solidFill>
                          <a:latin typeface="Calibri" panose="020F0502020204030204"/>
                        </a:defRPr>
                      </a:lvl2pPr>
                      <a:lvl3pPr marL="1828373" algn="l" defTabSz="1828373" rtl="0" eaLnBrk="1" latinLnBrk="0" hangingPunct="1">
                        <a:defRPr sz="3599" b="1" kern="1200">
                          <a:solidFill>
                            <a:schemeClr val="lt1"/>
                          </a:solidFill>
                          <a:latin typeface="Calibri" panose="020F0502020204030204"/>
                        </a:defRPr>
                      </a:lvl3pPr>
                      <a:lvl4pPr marL="2742560" algn="l" defTabSz="1828373" rtl="0" eaLnBrk="1" latinLnBrk="0" hangingPunct="1">
                        <a:defRPr sz="3599" b="1" kern="1200">
                          <a:solidFill>
                            <a:schemeClr val="lt1"/>
                          </a:solidFill>
                          <a:latin typeface="Calibri" panose="020F0502020204030204"/>
                        </a:defRPr>
                      </a:lvl4pPr>
                      <a:lvl5pPr marL="3656747" algn="l" defTabSz="1828373" rtl="0" eaLnBrk="1" latinLnBrk="0" hangingPunct="1">
                        <a:defRPr sz="3599" b="1" kern="1200">
                          <a:solidFill>
                            <a:schemeClr val="lt1"/>
                          </a:solidFill>
                          <a:latin typeface="Calibri" panose="020F0502020204030204"/>
                        </a:defRPr>
                      </a:lvl5pPr>
                      <a:lvl6pPr marL="4570933" algn="l" defTabSz="1828373" rtl="0" eaLnBrk="1" latinLnBrk="0" hangingPunct="1">
                        <a:defRPr sz="3599" b="1" kern="1200">
                          <a:solidFill>
                            <a:schemeClr val="lt1"/>
                          </a:solidFill>
                          <a:latin typeface="Calibri" panose="020F0502020204030204"/>
                        </a:defRPr>
                      </a:lvl6pPr>
                      <a:lvl7pPr marL="5485119" algn="l" defTabSz="1828373" rtl="0" eaLnBrk="1" latinLnBrk="0" hangingPunct="1">
                        <a:defRPr sz="3599" b="1" kern="1200">
                          <a:solidFill>
                            <a:schemeClr val="lt1"/>
                          </a:solidFill>
                          <a:latin typeface="Calibri" panose="020F0502020204030204"/>
                        </a:defRPr>
                      </a:lvl7pPr>
                      <a:lvl8pPr marL="6399306" algn="l" defTabSz="1828373" rtl="0" eaLnBrk="1" latinLnBrk="0" hangingPunct="1">
                        <a:defRPr sz="3599" b="1" kern="1200">
                          <a:solidFill>
                            <a:schemeClr val="lt1"/>
                          </a:solidFill>
                          <a:latin typeface="Calibri" panose="020F0502020204030204"/>
                        </a:defRPr>
                      </a:lvl8pPr>
                      <a:lvl9pPr marL="7313493" algn="l" defTabSz="1828373" rtl="0" eaLnBrk="1" latinLnBrk="0" hangingPunct="1">
                        <a:defRPr sz="3599" b="1" kern="1200">
                          <a:solidFill>
                            <a:schemeClr val="lt1"/>
                          </a:solidFill>
                          <a:latin typeface="Calibri" panose="020F0502020204030204"/>
                        </a:defRPr>
                      </a:lvl9pPr>
                    </a:lstStyle>
                    <a:p>
                      <a:pPr algn="ctr" fontAlgn="b"/>
                      <a:r>
                        <a:rPr lang="en-US" sz="4000" b="1" u="none" strike="noStrike" dirty="0">
                          <a:solidFill>
                            <a:schemeClr val="tx2"/>
                          </a:solidFill>
                          <a:effectLst/>
                        </a:rPr>
                        <a:t>Assets</a:t>
                      </a:r>
                      <a:endParaRPr lang="en-US" sz="4000" b="1" i="0" u="none" strike="noStrike" dirty="0">
                        <a:solidFill>
                          <a:schemeClr val="tx2"/>
                        </a:solidFill>
                        <a:effectLst/>
                        <a:latin typeface="Calibri" panose="020F0502020204030204" pitchFamily="34" charset="0"/>
                      </a:endParaRPr>
                    </a:p>
                  </a:txBody>
                  <a:tcPr marL="4233" marR="4233" marT="4233" anchor="b">
                    <a:lnL w="12700" cmpd="sng">
                      <a:solidFill>
                        <a:srgbClr val="FFFFFF"/>
                      </a:solidFill>
                    </a:lnL>
                    <a:lnR w="12700" cmpd="sng">
                      <a:solidFill>
                        <a:srgbClr val="FFFFFF"/>
                      </a:solidFill>
                    </a:lnR>
                    <a:lnT w="12700" cmpd="sng">
                      <a:solidFill>
                        <a:srgbClr val="FFFFFF"/>
                      </a:solidFill>
                    </a:lnT>
                    <a:lnB w="190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828373" rtl="0" eaLnBrk="1" latinLnBrk="0" hangingPunct="1">
                        <a:defRPr sz="3599" b="1" kern="1200">
                          <a:solidFill>
                            <a:schemeClr val="lt1"/>
                          </a:solidFill>
                          <a:latin typeface="Calibri" panose="020F0502020204030204"/>
                        </a:defRPr>
                      </a:lvl1pPr>
                      <a:lvl2pPr marL="914186" algn="l" defTabSz="1828373" rtl="0" eaLnBrk="1" latinLnBrk="0" hangingPunct="1">
                        <a:defRPr sz="3599" b="1" kern="1200">
                          <a:solidFill>
                            <a:schemeClr val="lt1"/>
                          </a:solidFill>
                          <a:latin typeface="Calibri" panose="020F0502020204030204"/>
                        </a:defRPr>
                      </a:lvl2pPr>
                      <a:lvl3pPr marL="1828373" algn="l" defTabSz="1828373" rtl="0" eaLnBrk="1" latinLnBrk="0" hangingPunct="1">
                        <a:defRPr sz="3599" b="1" kern="1200">
                          <a:solidFill>
                            <a:schemeClr val="lt1"/>
                          </a:solidFill>
                          <a:latin typeface="Calibri" panose="020F0502020204030204"/>
                        </a:defRPr>
                      </a:lvl3pPr>
                      <a:lvl4pPr marL="2742560" algn="l" defTabSz="1828373" rtl="0" eaLnBrk="1" latinLnBrk="0" hangingPunct="1">
                        <a:defRPr sz="3599" b="1" kern="1200">
                          <a:solidFill>
                            <a:schemeClr val="lt1"/>
                          </a:solidFill>
                          <a:latin typeface="Calibri" panose="020F0502020204030204"/>
                        </a:defRPr>
                      </a:lvl4pPr>
                      <a:lvl5pPr marL="3656747" algn="l" defTabSz="1828373" rtl="0" eaLnBrk="1" latinLnBrk="0" hangingPunct="1">
                        <a:defRPr sz="3599" b="1" kern="1200">
                          <a:solidFill>
                            <a:schemeClr val="lt1"/>
                          </a:solidFill>
                          <a:latin typeface="Calibri" panose="020F0502020204030204"/>
                        </a:defRPr>
                      </a:lvl5pPr>
                      <a:lvl6pPr marL="4570933" algn="l" defTabSz="1828373" rtl="0" eaLnBrk="1" latinLnBrk="0" hangingPunct="1">
                        <a:defRPr sz="3599" b="1" kern="1200">
                          <a:solidFill>
                            <a:schemeClr val="lt1"/>
                          </a:solidFill>
                          <a:latin typeface="Calibri" panose="020F0502020204030204"/>
                        </a:defRPr>
                      </a:lvl6pPr>
                      <a:lvl7pPr marL="5485119" algn="l" defTabSz="1828373" rtl="0" eaLnBrk="1" latinLnBrk="0" hangingPunct="1">
                        <a:defRPr sz="3599" b="1" kern="1200">
                          <a:solidFill>
                            <a:schemeClr val="lt1"/>
                          </a:solidFill>
                          <a:latin typeface="Calibri" panose="020F0502020204030204"/>
                        </a:defRPr>
                      </a:lvl7pPr>
                      <a:lvl8pPr marL="6399306" algn="l" defTabSz="1828373" rtl="0" eaLnBrk="1" latinLnBrk="0" hangingPunct="1">
                        <a:defRPr sz="3599" b="1" kern="1200">
                          <a:solidFill>
                            <a:schemeClr val="lt1"/>
                          </a:solidFill>
                          <a:latin typeface="Calibri" panose="020F0502020204030204"/>
                        </a:defRPr>
                      </a:lvl8pPr>
                      <a:lvl9pPr marL="7313493" algn="l" defTabSz="1828373" rtl="0" eaLnBrk="1" latinLnBrk="0" hangingPunct="1">
                        <a:defRPr sz="3599" b="1" kern="1200">
                          <a:solidFill>
                            <a:schemeClr val="lt1"/>
                          </a:solidFill>
                          <a:latin typeface="Calibri" panose="020F0502020204030204"/>
                        </a:defRPr>
                      </a:lvl9pPr>
                    </a:lstStyle>
                    <a:p>
                      <a:pPr algn="ctr" fontAlgn="b"/>
                      <a:endParaRPr lang="en-US" sz="4000" b="1" i="0" u="none" strike="noStrike" dirty="0">
                        <a:solidFill>
                          <a:schemeClr val="tx2"/>
                        </a:solidFill>
                        <a:effectLst/>
                        <a:latin typeface="Calibri" panose="020F0502020204030204" pitchFamily="34" charset="0"/>
                      </a:endParaRPr>
                    </a:p>
                  </a:txBody>
                  <a:tcPr marL="4233" marR="4233" marT="4233" anchor="b">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noFill/>
                  </a:tcPr>
                </a:tc>
                <a:tc>
                  <a:txBody>
                    <a:bodyPr/>
                    <a:lstStyle>
                      <a:lvl1pPr marL="0" algn="l" defTabSz="1828373" rtl="0" eaLnBrk="1" latinLnBrk="0" hangingPunct="1">
                        <a:defRPr sz="3599" b="1" kern="1200">
                          <a:solidFill>
                            <a:schemeClr val="lt1"/>
                          </a:solidFill>
                          <a:latin typeface="Calibri" panose="020F0502020204030204"/>
                        </a:defRPr>
                      </a:lvl1pPr>
                      <a:lvl2pPr marL="914186" algn="l" defTabSz="1828373" rtl="0" eaLnBrk="1" latinLnBrk="0" hangingPunct="1">
                        <a:defRPr sz="3599" b="1" kern="1200">
                          <a:solidFill>
                            <a:schemeClr val="lt1"/>
                          </a:solidFill>
                          <a:latin typeface="Calibri" panose="020F0502020204030204"/>
                        </a:defRPr>
                      </a:lvl2pPr>
                      <a:lvl3pPr marL="1828373" algn="l" defTabSz="1828373" rtl="0" eaLnBrk="1" latinLnBrk="0" hangingPunct="1">
                        <a:defRPr sz="3599" b="1" kern="1200">
                          <a:solidFill>
                            <a:schemeClr val="lt1"/>
                          </a:solidFill>
                          <a:latin typeface="Calibri" panose="020F0502020204030204"/>
                        </a:defRPr>
                      </a:lvl3pPr>
                      <a:lvl4pPr marL="2742560" algn="l" defTabSz="1828373" rtl="0" eaLnBrk="1" latinLnBrk="0" hangingPunct="1">
                        <a:defRPr sz="3599" b="1" kern="1200">
                          <a:solidFill>
                            <a:schemeClr val="lt1"/>
                          </a:solidFill>
                          <a:latin typeface="Calibri" panose="020F0502020204030204"/>
                        </a:defRPr>
                      </a:lvl4pPr>
                      <a:lvl5pPr marL="3656747" algn="l" defTabSz="1828373" rtl="0" eaLnBrk="1" latinLnBrk="0" hangingPunct="1">
                        <a:defRPr sz="3599" b="1" kern="1200">
                          <a:solidFill>
                            <a:schemeClr val="lt1"/>
                          </a:solidFill>
                          <a:latin typeface="Calibri" panose="020F0502020204030204"/>
                        </a:defRPr>
                      </a:lvl5pPr>
                      <a:lvl6pPr marL="4570933" algn="l" defTabSz="1828373" rtl="0" eaLnBrk="1" latinLnBrk="0" hangingPunct="1">
                        <a:defRPr sz="3599" b="1" kern="1200">
                          <a:solidFill>
                            <a:schemeClr val="lt1"/>
                          </a:solidFill>
                          <a:latin typeface="Calibri" panose="020F0502020204030204"/>
                        </a:defRPr>
                      </a:lvl6pPr>
                      <a:lvl7pPr marL="5485119" algn="l" defTabSz="1828373" rtl="0" eaLnBrk="1" latinLnBrk="0" hangingPunct="1">
                        <a:defRPr sz="3599" b="1" kern="1200">
                          <a:solidFill>
                            <a:schemeClr val="lt1"/>
                          </a:solidFill>
                          <a:latin typeface="Calibri" panose="020F0502020204030204"/>
                        </a:defRPr>
                      </a:lvl7pPr>
                      <a:lvl8pPr marL="6399306" algn="l" defTabSz="1828373" rtl="0" eaLnBrk="1" latinLnBrk="0" hangingPunct="1">
                        <a:defRPr sz="3599" b="1" kern="1200">
                          <a:solidFill>
                            <a:schemeClr val="lt1"/>
                          </a:solidFill>
                          <a:latin typeface="Calibri" panose="020F0502020204030204"/>
                        </a:defRPr>
                      </a:lvl8pPr>
                      <a:lvl9pPr marL="7313493" algn="l" defTabSz="1828373" rtl="0" eaLnBrk="1" latinLnBrk="0" hangingPunct="1">
                        <a:defRPr sz="3599" b="1" kern="1200">
                          <a:solidFill>
                            <a:schemeClr val="lt1"/>
                          </a:solidFill>
                          <a:latin typeface="Calibri" panose="020F0502020204030204"/>
                        </a:defRPr>
                      </a:lvl9pPr>
                    </a:lstStyle>
                    <a:p>
                      <a:pPr algn="ctr" fontAlgn="b"/>
                      <a:r>
                        <a:rPr lang="en-US" sz="4000" b="1" u="none" strike="noStrike" dirty="0">
                          <a:solidFill>
                            <a:schemeClr val="tx2"/>
                          </a:solidFill>
                          <a:effectLst/>
                        </a:rPr>
                        <a:t>Equity and Liabilities</a:t>
                      </a:r>
                      <a:endParaRPr lang="en-US" sz="4000" b="1" i="0" u="none" strike="noStrike" dirty="0">
                        <a:solidFill>
                          <a:schemeClr val="tx2"/>
                        </a:solidFill>
                        <a:effectLst/>
                        <a:latin typeface="Calibri" panose="020F0502020204030204" pitchFamily="34" charset="0"/>
                      </a:endParaRPr>
                    </a:p>
                  </a:txBody>
                  <a:tcPr marL="4233" marR="4233" marT="4233" anchor="b">
                    <a:lnL w="12700" cmpd="sng">
                      <a:solidFill>
                        <a:srgbClr val="FFFFFF"/>
                      </a:solidFill>
                    </a:lnL>
                    <a:lnR w="12700" cmpd="sng">
                      <a:solidFill>
                        <a:srgbClr val="FFFFFF"/>
                      </a:solidFill>
                    </a:lnR>
                    <a:lnT w="12700" cmpd="sng">
                      <a:solidFill>
                        <a:srgbClr val="FFFFFF"/>
                      </a:solidFill>
                    </a:lnT>
                    <a:lnB w="1905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1202241">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4000" u="none" strike="noStrike" dirty="0">
                          <a:solidFill>
                            <a:schemeClr val="tx2"/>
                          </a:solidFill>
                          <a:effectLst/>
                        </a:rPr>
                        <a:t>Intangible assets</a:t>
                      </a:r>
                    </a:p>
                  </a:txBody>
                  <a:tcPr marL="4233" marR="4233" marT="91440" marB="0" anchor="b">
                    <a:lnL w="12700" cmpd="sng">
                      <a:solidFill>
                        <a:srgbClr val="FFFFFF"/>
                      </a:solidFill>
                    </a:lnL>
                    <a:lnR w="12700" cmpd="sng">
                      <a:solidFill>
                        <a:srgbClr val="FFFFFF"/>
                      </a:solidFill>
                    </a:lnR>
                    <a:lnT w="19050" cap="flat" cmpd="sng" algn="ctr">
                      <a:solidFill>
                        <a:srgbClr val="000000"/>
                      </a:solidFill>
                      <a:prstDash val="solid"/>
                      <a:round/>
                      <a:headEnd type="none" w="med" len="med"/>
                      <a:tailEnd type="none" w="med" len="med"/>
                    </a:lnT>
                    <a:lnB w="12700" cmpd="sng">
                      <a:solidFill>
                        <a:srgbClr val="FFFFFF"/>
                      </a:solidFill>
                    </a:lnB>
                    <a:lnTlToBr w="12700" cmpd="sng">
                      <a:noFill/>
                      <a:prstDash val="solid"/>
                    </a:lnTlToBr>
                    <a:lnBlToTr w="12700" cmpd="sng">
                      <a:noFill/>
                      <a:prstDash val="solid"/>
                    </a:lnBlToTr>
                    <a:noFill/>
                  </a:tcPr>
                </a:tc>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algn="l" fontAlgn="b"/>
                      <a:endParaRPr lang="en-US" sz="4000" b="0" i="0" u="none" strike="noStrike" dirty="0">
                        <a:solidFill>
                          <a:schemeClr val="tx2"/>
                        </a:solidFill>
                        <a:effectLst/>
                        <a:latin typeface="Calibri" panose="020F0502020204030204" pitchFamily="34" charset="0"/>
                      </a:endParaRPr>
                    </a:p>
                  </a:txBody>
                  <a:tcPr marL="4233" marR="4233" marT="4233" marB="0" anchor="b">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algn="l" fontAlgn="b"/>
                      <a:r>
                        <a:rPr lang="en-US" sz="4000" u="none" strike="noStrike" dirty="0">
                          <a:solidFill>
                            <a:schemeClr val="tx2"/>
                          </a:solidFill>
                          <a:effectLst/>
                        </a:rPr>
                        <a:t>Equity</a:t>
                      </a:r>
                      <a:endParaRPr lang="en-US" sz="4000" b="0" i="0" u="none" strike="noStrike" dirty="0">
                        <a:solidFill>
                          <a:schemeClr val="tx2"/>
                        </a:solidFill>
                        <a:effectLst/>
                        <a:latin typeface="Calibri" panose="020F0502020204030204" pitchFamily="34" charset="0"/>
                      </a:endParaRPr>
                    </a:p>
                  </a:txBody>
                  <a:tcPr marL="4233" marR="4233" marT="4233" marB="0" anchor="b">
                    <a:lnL w="12700" cmpd="sng">
                      <a:solidFill>
                        <a:srgbClr val="FFFFFF"/>
                      </a:solidFill>
                    </a:lnL>
                    <a:lnR w="12700" cmpd="sng">
                      <a:solidFill>
                        <a:srgbClr val="FFFFFF"/>
                      </a:solidFill>
                    </a:lnR>
                    <a:lnT w="19050" cap="flat" cmpd="sng" algn="ctr">
                      <a:solidFill>
                        <a:srgbClr val="000000"/>
                      </a:solidFill>
                      <a:prstDash val="solid"/>
                      <a:round/>
                      <a:headEnd type="none" w="med" len="med"/>
                      <a:tailEnd type="none" w="med" len="med"/>
                    </a:lnT>
                    <a:lnB w="12700" cmpd="sng">
                      <a:solidFill>
                        <a:srgbClr val="FFFFFF"/>
                      </a:solid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1202241">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algn="l" fontAlgn="b"/>
                      <a:r>
                        <a:rPr lang="en-US" sz="4000" u="none" strike="noStrike" dirty="0">
                          <a:solidFill>
                            <a:schemeClr val="tx2"/>
                          </a:solidFill>
                          <a:effectLst/>
                        </a:rPr>
                        <a:t>Property, plant, and equipment</a:t>
                      </a:r>
                      <a:endParaRPr lang="en-US" sz="4000" b="0" i="0" u="none" strike="noStrike" dirty="0">
                        <a:solidFill>
                          <a:schemeClr val="tx2"/>
                        </a:solidFill>
                        <a:effectLst/>
                        <a:latin typeface="Calibri" panose="020F0502020204030204" pitchFamily="34" charset="0"/>
                      </a:endParaRPr>
                    </a:p>
                  </a:txBody>
                  <a:tcPr marL="4233" marR="4233" marT="91440"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algn="l" fontAlgn="b"/>
                      <a:endParaRPr lang="en-US" sz="4000" b="0" i="0" u="none" strike="noStrike" dirty="0">
                        <a:solidFill>
                          <a:schemeClr val="tx2"/>
                        </a:solidFill>
                        <a:effectLst/>
                        <a:latin typeface="Calibri" panose="020F0502020204030204" pitchFamily="34" charset="0"/>
                      </a:endParaRPr>
                    </a:p>
                  </a:txBody>
                  <a:tcPr marL="4233" marR="4233" marT="91440"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algn="l" fontAlgn="b"/>
                      <a:r>
                        <a:rPr lang="en-US" sz="4000" u="none" strike="noStrike" dirty="0">
                          <a:solidFill>
                            <a:schemeClr val="tx2"/>
                          </a:solidFill>
                          <a:effectLst/>
                        </a:rPr>
                        <a:t>Non-current liabilities</a:t>
                      </a:r>
                      <a:endParaRPr lang="en-US" sz="4000" b="0" i="0" u="none" strike="noStrike" dirty="0">
                        <a:solidFill>
                          <a:schemeClr val="tx2"/>
                        </a:solidFill>
                        <a:effectLst/>
                        <a:latin typeface="Calibri" panose="020F0502020204030204" pitchFamily="34" charset="0"/>
                      </a:endParaRPr>
                    </a:p>
                  </a:txBody>
                  <a:tcPr marL="4233" marR="4233" marT="91440"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1202241">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4000" u="none" strike="noStrike" dirty="0">
                          <a:solidFill>
                            <a:schemeClr val="tx2"/>
                          </a:solidFill>
                          <a:effectLst/>
                        </a:rPr>
                        <a:t>Long-term investments</a:t>
                      </a:r>
                      <a:endParaRPr lang="en-US" sz="4000" b="0" i="0" u="none" strike="noStrike" dirty="0">
                        <a:solidFill>
                          <a:schemeClr val="tx2"/>
                        </a:solidFill>
                        <a:effectLst/>
                        <a:latin typeface="Calibri" panose="020F0502020204030204" pitchFamily="34" charset="0"/>
                      </a:endParaRPr>
                    </a:p>
                  </a:txBody>
                  <a:tcPr marL="4233" marR="4233" marT="91440"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algn="l" fontAlgn="b"/>
                      <a:endParaRPr lang="en-US" sz="4000" b="0" i="0" u="none" strike="noStrike" dirty="0">
                        <a:solidFill>
                          <a:schemeClr val="tx2"/>
                        </a:solidFill>
                        <a:effectLst/>
                        <a:latin typeface="Calibri" panose="020F0502020204030204" pitchFamily="34" charset="0"/>
                      </a:endParaRPr>
                    </a:p>
                  </a:txBody>
                  <a:tcPr marL="4233" marR="4233" marT="91440"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algn="l" fontAlgn="b"/>
                      <a:r>
                        <a:rPr lang="en-US" sz="4000" u="none" strike="noStrike" dirty="0">
                          <a:solidFill>
                            <a:schemeClr val="tx2"/>
                          </a:solidFill>
                          <a:effectLst/>
                        </a:rPr>
                        <a:t>Current liabilities</a:t>
                      </a:r>
                      <a:endParaRPr lang="en-US" sz="4000" b="0" i="0" u="none" strike="noStrike" dirty="0">
                        <a:solidFill>
                          <a:schemeClr val="tx2"/>
                        </a:solidFill>
                        <a:effectLst/>
                        <a:latin typeface="Calibri" panose="020F0502020204030204" pitchFamily="34" charset="0"/>
                      </a:endParaRPr>
                    </a:p>
                  </a:txBody>
                  <a:tcPr marL="4233" marR="4233" marT="91440"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1202241">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4000" u="none" strike="noStrike" dirty="0">
                          <a:solidFill>
                            <a:schemeClr val="tx2"/>
                          </a:solidFill>
                          <a:effectLst/>
                        </a:rPr>
                        <a:t>Current assets</a:t>
                      </a:r>
                      <a:endParaRPr lang="en-US" sz="4000" b="0" i="0" u="none" strike="noStrike" dirty="0">
                        <a:solidFill>
                          <a:schemeClr val="tx2"/>
                        </a:solidFill>
                        <a:effectLst/>
                        <a:latin typeface="Calibri" panose="020F0502020204030204" pitchFamily="34" charset="0"/>
                      </a:endParaRPr>
                    </a:p>
                  </a:txBody>
                  <a:tcPr marL="4233" marR="4233" marT="91440"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algn="l" fontAlgn="b"/>
                      <a:endParaRPr lang="en-US" sz="4000" b="0" i="0" u="none" strike="noStrike" dirty="0">
                        <a:solidFill>
                          <a:schemeClr val="tx2"/>
                        </a:solidFill>
                        <a:effectLst/>
                        <a:latin typeface="Calibri" panose="020F0502020204030204" pitchFamily="34" charset="0"/>
                      </a:endParaRPr>
                    </a:p>
                  </a:txBody>
                  <a:tcPr marL="4233" marR="4233" marT="91440"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tc>
                  <a:txBody>
                    <a:bodyPr/>
                    <a:lstStyle>
                      <a:lvl1pPr marL="0" algn="l" defTabSz="1828373" rtl="0" eaLnBrk="1" latinLnBrk="0" hangingPunct="1">
                        <a:defRPr sz="3599" kern="1200">
                          <a:solidFill>
                            <a:schemeClr val="dk1"/>
                          </a:solidFill>
                          <a:latin typeface="Calibri" panose="020F0502020204030204"/>
                        </a:defRPr>
                      </a:lvl1pPr>
                      <a:lvl2pPr marL="914186" algn="l" defTabSz="1828373" rtl="0" eaLnBrk="1" latinLnBrk="0" hangingPunct="1">
                        <a:defRPr sz="3599" kern="1200">
                          <a:solidFill>
                            <a:schemeClr val="dk1"/>
                          </a:solidFill>
                          <a:latin typeface="Calibri" panose="020F0502020204030204"/>
                        </a:defRPr>
                      </a:lvl2pPr>
                      <a:lvl3pPr marL="1828373" algn="l" defTabSz="1828373" rtl="0" eaLnBrk="1" latinLnBrk="0" hangingPunct="1">
                        <a:defRPr sz="3599" kern="1200">
                          <a:solidFill>
                            <a:schemeClr val="dk1"/>
                          </a:solidFill>
                          <a:latin typeface="Calibri" panose="020F0502020204030204"/>
                        </a:defRPr>
                      </a:lvl3pPr>
                      <a:lvl4pPr marL="2742560" algn="l" defTabSz="1828373" rtl="0" eaLnBrk="1" latinLnBrk="0" hangingPunct="1">
                        <a:defRPr sz="3599" kern="1200">
                          <a:solidFill>
                            <a:schemeClr val="dk1"/>
                          </a:solidFill>
                          <a:latin typeface="Calibri" panose="020F0502020204030204"/>
                        </a:defRPr>
                      </a:lvl4pPr>
                      <a:lvl5pPr marL="3656747" algn="l" defTabSz="1828373" rtl="0" eaLnBrk="1" latinLnBrk="0" hangingPunct="1">
                        <a:defRPr sz="3599" kern="1200">
                          <a:solidFill>
                            <a:schemeClr val="dk1"/>
                          </a:solidFill>
                          <a:latin typeface="Calibri" panose="020F0502020204030204"/>
                        </a:defRPr>
                      </a:lvl5pPr>
                      <a:lvl6pPr marL="4570933" algn="l" defTabSz="1828373" rtl="0" eaLnBrk="1" latinLnBrk="0" hangingPunct="1">
                        <a:defRPr sz="3599" kern="1200">
                          <a:solidFill>
                            <a:schemeClr val="dk1"/>
                          </a:solidFill>
                          <a:latin typeface="Calibri" panose="020F0502020204030204"/>
                        </a:defRPr>
                      </a:lvl6pPr>
                      <a:lvl7pPr marL="5485119" algn="l" defTabSz="1828373" rtl="0" eaLnBrk="1" latinLnBrk="0" hangingPunct="1">
                        <a:defRPr sz="3599" kern="1200">
                          <a:solidFill>
                            <a:schemeClr val="dk1"/>
                          </a:solidFill>
                          <a:latin typeface="Calibri" panose="020F0502020204030204"/>
                        </a:defRPr>
                      </a:lvl7pPr>
                      <a:lvl8pPr marL="6399306" algn="l" defTabSz="1828373" rtl="0" eaLnBrk="1" latinLnBrk="0" hangingPunct="1">
                        <a:defRPr sz="3599" kern="1200">
                          <a:solidFill>
                            <a:schemeClr val="dk1"/>
                          </a:solidFill>
                          <a:latin typeface="Calibri" panose="020F0502020204030204"/>
                        </a:defRPr>
                      </a:lvl8pPr>
                      <a:lvl9pPr marL="7313493" algn="l" defTabSz="1828373" rtl="0" eaLnBrk="1" latinLnBrk="0" hangingPunct="1">
                        <a:defRPr sz="3599" kern="1200">
                          <a:solidFill>
                            <a:schemeClr val="dk1"/>
                          </a:solidFill>
                          <a:latin typeface="Calibri" panose="020F0502020204030204"/>
                        </a:defRPr>
                      </a:lvl9pPr>
                    </a:lstStyle>
                    <a:p>
                      <a:pPr algn="l" fontAlgn="b"/>
                      <a:endParaRPr lang="en-US" sz="4000" b="0" i="0" u="none" strike="noStrike" dirty="0">
                        <a:solidFill>
                          <a:schemeClr val="tx2"/>
                        </a:solidFill>
                        <a:effectLst/>
                        <a:latin typeface="Calibri" panose="020F0502020204030204" pitchFamily="34" charset="0"/>
                      </a:endParaRPr>
                    </a:p>
                  </a:txBody>
                  <a:tcPr marL="4233" marR="4233" marT="91440"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
        <p:nvSpPr>
          <p:cNvPr id="10" name="TextBox 9">
            <a:extLst>
              <a:ext uri="{FF2B5EF4-FFF2-40B4-BE49-F238E27FC236}">
                <a16:creationId xmlns:a16="http://schemas.microsoft.com/office/drawing/2014/main" id="{50832AA2-39C2-4867-93AA-6D638DE22836}"/>
              </a:ext>
            </a:extLst>
          </p:cNvPr>
          <p:cNvSpPr txBox="1"/>
          <p:nvPr/>
        </p:nvSpPr>
        <p:spPr>
          <a:xfrm>
            <a:off x="1933575" y="9540904"/>
            <a:ext cx="4216400" cy="1200329"/>
          </a:xfrm>
          <a:prstGeom prst="rect">
            <a:avLst/>
          </a:prstGeom>
          <a:noFill/>
        </p:spPr>
        <p:txBody>
          <a:bodyPr wrap="square">
            <a:spAutoFit/>
          </a:bodyPr>
          <a:lstStyle/>
          <a:p>
            <a:r>
              <a:rPr lang="en-US" b="1" dirty="0">
                <a:solidFill>
                  <a:schemeClr val="accent1"/>
                </a:solidFill>
              </a:rPr>
              <a:t>In the reverse order of liquidity</a:t>
            </a:r>
          </a:p>
        </p:txBody>
      </p:sp>
      <p:sp>
        <p:nvSpPr>
          <p:cNvPr id="11" name="Arrow: Down 10">
            <a:extLst>
              <a:ext uri="{FF2B5EF4-FFF2-40B4-BE49-F238E27FC236}">
                <a16:creationId xmlns:a16="http://schemas.microsoft.com/office/drawing/2014/main" id="{D1A574EF-0E4C-4058-8C27-A771CFA75E29}"/>
              </a:ext>
            </a:extLst>
          </p:cNvPr>
          <p:cNvSpPr/>
          <p:nvPr/>
        </p:nvSpPr>
        <p:spPr>
          <a:xfrm>
            <a:off x="7391400" y="8055428"/>
            <a:ext cx="723900" cy="4171283"/>
          </a:xfrm>
          <a:prstGeom prst="downArrow">
            <a:avLst/>
          </a:prstGeom>
          <a:gradFill flip="none" rotWithShape="1">
            <a:gsLst>
              <a:gs pos="0">
                <a:srgbClr val="B9D9F3"/>
              </a:gs>
              <a:gs pos="100000">
                <a:srgbClr val="F89387"/>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ooter Placeholder 11">
            <a:extLst>
              <a:ext uri="{FF2B5EF4-FFF2-40B4-BE49-F238E27FC236}">
                <a16:creationId xmlns:a16="http://schemas.microsoft.com/office/drawing/2014/main" id="{C1CC5BC8-BB51-4150-8184-9CEE89F216AA}"/>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13" name="Slide Number Placeholder 12">
            <a:extLst>
              <a:ext uri="{FF2B5EF4-FFF2-40B4-BE49-F238E27FC236}">
                <a16:creationId xmlns:a16="http://schemas.microsoft.com/office/drawing/2014/main" id="{5BD877F6-F101-4729-B065-50C163DCC511}"/>
              </a:ext>
            </a:extLst>
          </p:cNvPr>
          <p:cNvSpPr>
            <a:spLocks noGrp="1"/>
          </p:cNvSpPr>
          <p:nvPr>
            <p:ph type="sldNum" sz="quarter" idx="12"/>
          </p:nvPr>
        </p:nvSpPr>
        <p:spPr/>
        <p:txBody>
          <a:bodyPr/>
          <a:lstStyle/>
          <a:p>
            <a:fld id="{EBE3AD81-3AD4-9C46-856E-C08CF1183C60}" type="slidenum">
              <a:rPr lang="en-US" smtClean="0"/>
              <a:pPr/>
              <a:t>23</a:t>
            </a:fld>
            <a:endParaRPr lang="en-US" dirty="0"/>
          </a:p>
        </p:txBody>
      </p:sp>
    </p:spTree>
    <p:extLst>
      <p:ext uri="{BB962C8B-B14F-4D97-AF65-F5344CB8AC3E}">
        <p14:creationId xmlns:p14="http://schemas.microsoft.com/office/powerpoint/2010/main" val="30357388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EBDEC7-0C48-448F-ABF1-6B34E8D85995}"/>
              </a:ext>
            </a:extLst>
          </p:cNvPr>
          <p:cNvSpPr>
            <a:spLocks noGrp="1"/>
          </p:cNvSpPr>
          <p:nvPr>
            <p:ph sz="quarter" idx="13"/>
          </p:nvPr>
        </p:nvSpPr>
        <p:spPr>
          <a:xfrm>
            <a:off x="11993686" y="3556000"/>
            <a:ext cx="11346543" cy="8807452"/>
          </a:xfrm>
        </p:spPr>
        <p:txBody>
          <a:bodyPr/>
          <a:lstStyle/>
          <a:p>
            <a:r>
              <a:rPr lang="en-US" dirty="0"/>
              <a:t>These groupings help financial statement readers determine such things as </a:t>
            </a:r>
          </a:p>
          <a:p>
            <a:r>
              <a:rPr lang="en-US" dirty="0"/>
              <a:t>(1) whether the company has enough assets to pay its debts as they come due</a:t>
            </a:r>
          </a:p>
          <a:p>
            <a:r>
              <a:rPr lang="en-US" dirty="0"/>
              <a:t>(2) the claims of short and long-term creditors on the company’s total assets</a:t>
            </a:r>
          </a:p>
        </p:txBody>
      </p:sp>
      <p:grpSp>
        <p:nvGrpSpPr>
          <p:cNvPr id="8" name="Group 7">
            <a:extLst>
              <a:ext uri="{FF2B5EF4-FFF2-40B4-BE49-F238E27FC236}">
                <a16:creationId xmlns:a16="http://schemas.microsoft.com/office/drawing/2014/main" id="{AF55F91B-0FDE-45E8-AE88-966B0E3E1E6F}"/>
              </a:ext>
            </a:extLst>
          </p:cNvPr>
          <p:cNvGrpSpPr/>
          <p:nvPr/>
        </p:nvGrpSpPr>
        <p:grpSpPr>
          <a:xfrm>
            <a:off x="1037421" y="730254"/>
            <a:ext cx="10220951" cy="11810090"/>
            <a:chOff x="12071778" y="552734"/>
            <a:chExt cx="11315272" cy="13074555"/>
          </a:xfrm>
        </p:grpSpPr>
        <p:pic>
          <p:nvPicPr>
            <p:cNvPr id="5" name="Picture 4">
              <a:extLst>
                <a:ext uri="{FF2B5EF4-FFF2-40B4-BE49-F238E27FC236}">
                  <a16:creationId xmlns:a16="http://schemas.microsoft.com/office/drawing/2014/main" id="{C0330EC1-7489-45E4-8276-D0F42EFD812B}"/>
                </a:ext>
              </a:extLst>
            </p:cNvPr>
            <p:cNvPicPr>
              <a:picLocks noChangeAspect="1"/>
            </p:cNvPicPr>
            <p:nvPr/>
          </p:nvPicPr>
          <p:blipFill>
            <a:blip r:embed="rId2"/>
            <a:stretch>
              <a:fillRect/>
            </a:stretch>
          </p:blipFill>
          <p:spPr>
            <a:xfrm>
              <a:off x="12071778" y="552734"/>
              <a:ext cx="11315272" cy="7581331"/>
            </a:xfrm>
            <a:prstGeom prst="rect">
              <a:avLst/>
            </a:prstGeom>
          </p:spPr>
        </p:pic>
        <p:pic>
          <p:nvPicPr>
            <p:cNvPr id="7" name="Picture 6">
              <a:extLst>
                <a:ext uri="{FF2B5EF4-FFF2-40B4-BE49-F238E27FC236}">
                  <a16:creationId xmlns:a16="http://schemas.microsoft.com/office/drawing/2014/main" id="{4490200E-5D0D-41CE-B523-F2199BAF9FEC}"/>
                </a:ext>
              </a:extLst>
            </p:cNvPr>
            <p:cNvPicPr>
              <a:picLocks noChangeAspect="1"/>
            </p:cNvPicPr>
            <p:nvPr/>
          </p:nvPicPr>
          <p:blipFill>
            <a:blip r:embed="rId3"/>
            <a:stretch>
              <a:fillRect/>
            </a:stretch>
          </p:blipFill>
          <p:spPr>
            <a:xfrm>
              <a:off x="12195068" y="8134065"/>
              <a:ext cx="11191982" cy="5493224"/>
            </a:xfrm>
            <a:prstGeom prst="rect">
              <a:avLst/>
            </a:prstGeom>
          </p:spPr>
        </p:pic>
      </p:grpSp>
      <p:sp>
        <p:nvSpPr>
          <p:cNvPr id="10" name="Title 9">
            <a:extLst>
              <a:ext uri="{FF2B5EF4-FFF2-40B4-BE49-F238E27FC236}">
                <a16:creationId xmlns:a16="http://schemas.microsoft.com/office/drawing/2014/main" id="{A13B0739-C4E2-4121-AFFC-F6A8DA26B5F4}"/>
              </a:ext>
            </a:extLst>
          </p:cNvPr>
          <p:cNvSpPr>
            <a:spLocks noGrp="1"/>
          </p:cNvSpPr>
          <p:nvPr>
            <p:ph type="title"/>
          </p:nvPr>
        </p:nvSpPr>
        <p:spPr>
          <a:xfrm>
            <a:off x="12188825" y="730253"/>
            <a:ext cx="11102974" cy="2622547"/>
          </a:xfrm>
        </p:spPr>
        <p:txBody>
          <a:bodyPr>
            <a:normAutofit/>
          </a:bodyPr>
          <a:lstStyle/>
          <a:p>
            <a:r>
              <a:rPr lang="en-US" dirty="0"/>
              <a:t>Classified Statement of Financial Position</a:t>
            </a:r>
          </a:p>
        </p:txBody>
      </p:sp>
      <p:sp>
        <p:nvSpPr>
          <p:cNvPr id="11" name="Rectangle 10">
            <a:extLst>
              <a:ext uri="{FF2B5EF4-FFF2-40B4-BE49-F238E27FC236}">
                <a16:creationId xmlns:a16="http://schemas.microsoft.com/office/drawing/2014/main" id="{A3DAB1D1-E151-4DF9-AB0D-8626E7866CE7}"/>
              </a:ext>
            </a:extLst>
          </p:cNvPr>
          <p:cNvSpPr/>
          <p:nvPr/>
        </p:nvSpPr>
        <p:spPr>
          <a:xfrm>
            <a:off x="914400" y="595087"/>
            <a:ext cx="10372395" cy="11945258"/>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ooter Placeholder 11">
            <a:extLst>
              <a:ext uri="{FF2B5EF4-FFF2-40B4-BE49-F238E27FC236}">
                <a16:creationId xmlns:a16="http://schemas.microsoft.com/office/drawing/2014/main" id="{F02CB281-870E-4BB1-9F63-BF324DAC8AB4}"/>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13" name="Slide Number Placeholder 12">
            <a:extLst>
              <a:ext uri="{FF2B5EF4-FFF2-40B4-BE49-F238E27FC236}">
                <a16:creationId xmlns:a16="http://schemas.microsoft.com/office/drawing/2014/main" id="{8F2693F4-E1E1-43DA-9B48-3A084EEE8508}"/>
              </a:ext>
            </a:extLst>
          </p:cNvPr>
          <p:cNvSpPr>
            <a:spLocks noGrp="1"/>
          </p:cNvSpPr>
          <p:nvPr>
            <p:ph type="sldNum" sz="quarter" idx="12"/>
          </p:nvPr>
        </p:nvSpPr>
        <p:spPr/>
        <p:txBody>
          <a:bodyPr/>
          <a:lstStyle/>
          <a:p>
            <a:fld id="{EBE3AD81-3AD4-9C46-856E-C08CF1183C60}" type="slidenum">
              <a:rPr lang="en-US" smtClean="0"/>
              <a:pPr/>
              <a:t>24</a:t>
            </a:fld>
            <a:endParaRPr lang="en-US" dirty="0"/>
          </a:p>
        </p:txBody>
      </p:sp>
    </p:spTree>
    <p:extLst>
      <p:ext uri="{BB962C8B-B14F-4D97-AF65-F5344CB8AC3E}">
        <p14:creationId xmlns:p14="http://schemas.microsoft.com/office/powerpoint/2010/main" val="10075404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3208D-30FA-4F68-9754-1083F9473C89}"/>
              </a:ext>
            </a:extLst>
          </p:cNvPr>
          <p:cNvSpPr>
            <a:spLocks noGrp="1"/>
          </p:cNvSpPr>
          <p:nvPr>
            <p:ph type="title"/>
          </p:nvPr>
        </p:nvSpPr>
        <p:spPr/>
        <p:txBody>
          <a:bodyPr/>
          <a:lstStyle/>
          <a:p>
            <a:r>
              <a:rPr lang="en-US" dirty="0"/>
              <a:t>Intangible Assets</a:t>
            </a:r>
          </a:p>
        </p:txBody>
      </p:sp>
      <p:sp>
        <p:nvSpPr>
          <p:cNvPr id="3" name="Content Placeholder 2">
            <a:extLst>
              <a:ext uri="{FF2B5EF4-FFF2-40B4-BE49-F238E27FC236}">
                <a16:creationId xmlns:a16="http://schemas.microsoft.com/office/drawing/2014/main" id="{AE290661-7D32-4921-8619-615274C74EDF}"/>
              </a:ext>
            </a:extLst>
          </p:cNvPr>
          <p:cNvSpPr>
            <a:spLocks noGrp="1"/>
          </p:cNvSpPr>
          <p:nvPr>
            <p:ph sz="quarter" idx="13"/>
          </p:nvPr>
        </p:nvSpPr>
        <p:spPr/>
        <p:txBody>
          <a:bodyPr/>
          <a:lstStyle/>
          <a:p>
            <a:r>
              <a:rPr lang="en-US" altLang="zh-CN" b="1" dirty="0"/>
              <a:t>I</a:t>
            </a:r>
            <a:r>
              <a:rPr lang="en-US" b="1" dirty="0"/>
              <a:t>ntangible assets</a:t>
            </a:r>
          </a:p>
          <a:p>
            <a:pPr lvl="1"/>
            <a:r>
              <a:rPr lang="en-US" altLang="zh-CN" dirty="0"/>
              <a:t>Definition:</a:t>
            </a:r>
            <a:r>
              <a:rPr lang="zh-CN" altLang="en-US" dirty="0"/>
              <a:t> </a:t>
            </a:r>
            <a:r>
              <a:rPr lang="en-US" altLang="en-US" sz="4800" dirty="0"/>
              <a:t>Long-lived assets that do not have physical substance</a:t>
            </a:r>
          </a:p>
          <a:p>
            <a:pPr lvl="1"/>
            <a:r>
              <a:rPr lang="en-US" dirty="0"/>
              <a:t>Examples: Goodwill, patents, copyrights, and trademarks or trade names</a:t>
            </a:r>
          </a:p>
        </p:txBody>
      </p:sp>
      <p:pic>
        <p:nvPicPr>
          <p:cNvPr id="5" name="Picture 4">
            <a:extLst>
              <a:ext uri="{FF2B5EF4-FFF2-40B4-BE49-F238E27FC236}">
                <a16:creationId xmlns:a16="http://schemas.microsoft.com/office/drawing/2014/main" id="{EEEF20E6-E9B5-44A7-8D33-E1EBD17439B1}"/>
              </a:ext>
            </a:extLst>
          </p:cNvPr>
          <p:cNvPicPr>
            <a:picLocks noChangeAspect="1"/>
          </p:cNvPicPr>
          <p:nvPr/>
        </p:nvPicPr>
        <p:blipFill>
          <a:blip r:embed="rId2"/>
          <a:stretch>
            <a:fillRect/>
          </a:stretch>
        </p:blipFill>
        <p:spPr>
          <a:xfrm>
            <a:off x="1749320" y="5605033"/>
            <a:ext cx="21394645" cy="6099903"/>
          </a:xfrm>
          <a:prstGeom prst="rect">
            <a:avLst/>
          </a:prstGeom>
        </p:spPr>
      </p:pic>
      <p:sp>
        <p:nvSpPr>
          <p:cNvPr id="6" name="Rectangle 5">
            <a:extLst>
              <a:ext uri="{FF2B5EF4-FFF2-40B4-BE49-F238E27FC236}">
                <a16:creationId xmlns:a16="http://schemas.microsoft.com/office/drawing/2014/main" id="{17EFCCDA-C4DA-4742-9BF1-EBBAD0525449}"/>
              </a:ext>
            </a:extLst>
          </p:cNvPr>
          <p:cNvSpPr/>
          <p:nvPr/>
        </p:nvSpPr>
        <p:spPr>
          <a:xfrm>
            <a:off x="1959429" y="5733143"/>
            <a:ext cx="2220685" cy="1756228"/>
          </a:xfrm>
          <a:prstGeom prst="rect">
            <a:avLst/>
          </a:prstGeom>
          <a:solidFill>
            <a:srgbClr val="0C3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ooter Placeholder 6">
            <a:extLst>
              <a:ext uri="{FF2B5EF4-FFF2-40B4-BE49-F238E27FC236}">
                <a16:creationId xmlns:a16="http://schemas.microsoft.com/office/drawing/2014/main" id="{DC0F2725-E082-4CCD-81F8-11318053426B}"/>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8" name="Slide Number Placeholder 7">
            <a:extLst>
              <a:ext uri="{FF2B5EF4-FFF2-40B4-BE49-F238E27FC236}">
                <a16:creationId xmlns:a16="http://schemas.microsoft.com/office/drawing/2014/main" id="{587FA8E7-2DF8-4BBE-9347-6AE648EAD1D1}"/>
              </a:ext>
            </a:extLst>
          </p:cNvPr>
          <p:cNvSpPr>
            <a:spLocks noGrp="1"/>
          </p:cNvSpPr>
          <p:nvPr>
            <p:ph type="sldNum" sz="quarter" idx="12"/>
          </p:nvPr>
        </p:nvSpPr>
        <p:spPr/>
        <p:txBody>
          <a:bodyPr/>
          <a:lstStyle/>
          <a:p>
            <a:fld id="{EBE3AD81-3AD4-9C46-856E-C08CF1183C60}" type="slidenum">
              <a:rPr lang="en-US" smtClean="0"/>
              <a:pPr/>
              <a:t>25</a:t>
            </a:fld>
            <a:endParaRPr lang="en-US" dirty="0"/>
          </a:p>
        </p:txBody>
      </p:sp>
    </p:spTree>
    <p:extLst>
      <p:ext uri="{BB962C8B-B14F-4D97-AF65-F5344CB8AC3E}">
        <p14:creationId xmlns:p14="http://schemas.microsoft.com/office/powerpoint/2010/main" val="29839720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3208D-30FA-4F68-9754-1083F9473C89}"/>
              </a:ext>
            </a:extLst>
          </p:cNvPr>
          <p:cNvSpPr>
            <a:spLocks noGrp="1"/>
          </p:cNvSpPr>
          <p:nvPr>
            <p:ph type="title"/>
          </p:nvPr>
        </p:nvSpPr>
        <p:spPr/>
        <p:txBody>
          <a:bodyPr/>
          <a:lstStyle/>
          <a:p>
            <a:r>
              <a:rPr lang="en-US" dirty="0"/>
              <a:t>Property, Plant, and Equipment</a:t>
            </a:r>
          </a:p>
        </p:txBody>
      </p:sp>
      <p:sp>
        <p:nvSpPr>
          <p:cNvPr id="3" name="Content Placeholder 2">
            <a:extLst>
              <a:ext uri="{FF2B5EF4-FFF2-40B4-BE49-F238E27FC236}">
                <a16:creationId xmlns:a16="http://schemas.microsoft.com/office/drawing/2014/main" id="{AE290661-7D32-4921-8619-615274C74EDF}"/>
              </a:ext>
            </a:extLst>
          </p:cNvPr>
          <p:cNvSpPr>
            <a:spLocks noGrp="1"/>
          </p:cNvSpPr>
          <p:nvPr>
            <p:ph sz="quarter" idx="13"/>
          </p:nvPr>
        </p:nvSpPr>
        <p:spPr/>
        <p:txBody>
          <a:bodyPr/>
          <a:lstStyle/>
          <a:p>
            <a:r>
              <a:rPr lang="en-US" altLang="zh-CN" b="1" dirty="0"/>
              <a:t>Property, plant, and equipment</a:t>
            </a:r>
          </a:p>
          <a:p>
            <a:pPr lvl="1"/>
            <a:r>
              <a:rPr lang="en-US" altLang="zh-CN" dirty="0"/>
              <a:t>Definition:</a:t>
            </a:r>
            <a:r>
              <a:rPr lang="zh-CN" altLang="en-US" dirty="0"/>
              <a:t> </a:t>
            </a:r>
            <a:r>
              <a:rPr lang="en-US" altLang="zh-CN" dirty="0"/>
              <a:t>assets with relatively long useful lives that a company is currently using in operating the business</a:t>
            </a:r>
            <a:endParaRPr lang="en-US" altLang="en-US" sz="3600" dirty="0"/>
          </a:p>
          <a:p>
            <a:pPr lvl="1"/>
            <a:r>
              <a:rPr lang="en-US" dirty="0"/>
              <a:t>Examples: Land, buildings, machinery and equipment, delivery equipment, and furniture</a:t>
            </a:r>
          </a:p>
        </p:txBody>
      </p:sp>
      <p:pic>
        <p:nvPicPr>
          <p:cNvPr id="7" name="Picture 6">
            <a:extLst>
              <a:ext uri="{FF2B5EF4-FFF2-40B4-BE49-F238E27FC236}">
                <a16:creationId xmlns:a16="http://schemas.microsoft.com/office/drawing/2014/main" id="{A97CD540-8744-4572-BB62-2752F15970E2}"/>
              </a:ext>
            </a:extLst>
          </p:cNvPr>
          <p:cNvPicPr>
            <a:picLocks noChangeAspect="1"/>
          </p:cNvPicPr>
          <p:nvPr/>
        </p:nvPicPr>
        <p:blipFill>
          <a:blip r:embed="rId3"/>
          <a:stretch>
            <a:fillRect/>
          </a:stretch>
        </p:blipFill>
        <p:spPr>
          <a:xfrm>
            <a:off x="6545943" y="5632395"/>
            <a:ext cx="16745857" cy="6961093"/>
          </a:xfrm>
          <a:prstGeom prst="rect">
            <a:avLst/>
          </a:prstGeom>
        </p:spPr>
      </p:pic>
      <p:sp>
        <p:nvSpPr>
          <p:cNvPr id="6" name="Rectangle 5">
            <a:extLst>
              <a:ext uri="{FF2B5EF4-FFF2-40B4-BE49-F238E27FC236}">
                <a16:creationId xmlns:a16="http://schemas.microsoft.com/office/drawing/2014/main" id="{17EFCCDA-C4DA-4742-9BF1-EBBAD0525449}"/>
              </a:ext>
            </a:extLst>
          </p:cNvPr>
          <p:cNvSpPr/>
          <p:nvPr/>
        </p:nvSpPr>
        <p:spPr>
          <a:xfrm>
            <a:off x="6676571" y="5803771"/>
            <a:ext cx="2220685" cy="1438858"/>
          </a:xfrm>
          <a:prstGeom prst="rect">
            <a:avLst/>
          </a:prstGeom>
          <a:solidFill>
            <a:srgbClr val="0C3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E1FF9895-6211-4DA0-B193-4D9FDA713170}"/>
              </a:ext>
            </a:extLst>
          </p:cNvPr>
          <p:cNvSpPr/>
          <p:nvPr/>
        </p:nvSpPr>
        <p:spPr>
          <a:xfrm>
            <a:off x="1442195" y="9628099"/>
            <a:ext cx="4627074" cy="2659448"/>
          </a:xfrm>
          <a:prstGeom prst="roundRect">
            <a:avLst>
              <a:gd name="adj" fmla="val 12215"/>
            </a:avLst>
          </a:prstGeom>
          <a:solidFill>
            <a:schemeClr val="accent2"/>
          </a:solidFill>
          <a:ln w="57150"/>
        </p:spPr>
        <p:style>
          <a:lnRef idx="2">
            <a:schemeClr val="accent2"/>
          </a:lnRef>
          <a:fillRef idx="1">
            <a:schemeClr val="lt1"/>
          </a:fillRef>
          <a:effectRef idx="0">
            <a:schemeClr val="accent2"/>
          </a:effectRef>
          <a:fontRef idx="minor">
            <a:schemeClr val="dk1"/>
          </a:fontRef>
        </p:style>
        <p:txBody>
          <a:bodyPr rtlCol="0" anchor="ctr"/>
          <a:lstStyle/>
          <a:p>
            <a:endParaRPr lang="en-US" dirty="0">
              <a:solidFill>
                <a:schemeClr val="tx2"/>
              </a:solidFill>
            </a:endParaRPr>
          </a:p>
        </p:txBody>
      </p:sp>
      <p:sp>
        <p:nvSpPr>
          <p:cNvPr id="11" name="Rectangle: Rounded Corners 10">
            <a:extLst>
              <a:ext uri="{FF2B5EF4-FFF2-40B4-BE49-F238E27FC236}">
                <a16:creationId xmlns:a16="http://schemas.microsoft.com/office/drawing/2014/main" id="{9B253814-5CBD-4E48-B8F3-7A7E418BB3D6}"/>
              </a:ext>
            </a:extLst>
          </p:cNvPr>
          <p:cNvSpPr/>
          <p:nvPr/>
        </p:nvSpPr>
        <p:spPr>
          <a:xfrm>
            <a:off x="1212563" y="9392537"/>
            <a:ext cx="4627074" cy="2659448"/>
          </a:xfrm>
          <a:prstGeom prst="roundRect">
            <a:avLst>
              <a:gd name="adj" fmla="val 12215"/>
            </a:avLst>
          </a:prstGeom>
          <a:ln w="57150"/>
        </p:spPr>
        <p:style>
          <a:lnRef idx="2">
            <a:schemeClr val="accent2"/>
          </a:lnRef>
          <a:fillRef idx="1">
            <a:schemeClr val="lt1"/>
          </a:fillRef>
          <a:effectRef idx="0">
            <a:schemeClr val="accent2"/>
          </a:effectRef>
          <a:fontRef idx="minor">
            <a:schemeClr val="dk1"/>
          </a:fontRef>
        </p:style>
        <p:txBody>
          <a:bodyPr rtlCol="0" anchor="ctr"/>
          <a:lstStyle/>
          <a:p>
            <a:pPr algn="ctr"/>
            <a:r>
              <a:rPr lang="en-US" altLang="zh-CN" b="1" dirty="0">
                <a:solidFill>
                  <a:schemeClr val="tx2"/>
                </a:solidFill>
              </a:rPr>
              <a:t>Depreciation</a:t>
            </a:r>
            <a:r>
              <a:rPr lang="en-US" altLang="zh-CN" dirty="0">
                <a:solidFill>
                  <a:schemeClr val="tx2"/>
                </a:solidFill>
              </a:rPr>
              <a:t> is the practice of allocating the cost of assets to a number of years</a:t>
            </a:r>
          </a:p>
        </p:txBody>
      </p:sp>
      <p:sp>
        <p:nvSpPr>
          <p:cNvPr id="12" name="Footer Placeholder 11">
            <a:extLst>
              <a:ext uri="{FF2B5EF4-FFF2-40B4-BE49-F238E27FC236}">
                <a16:creationId xmlns:a16="http://schemas.microsoft.com/office/drawing/2014/main" id="{6B252815-A20B-4DBC-AC7B-C0CD475C00A2}"/>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13" name="Slide Number Placeholder 12">
            <a:extLst>
              <a:ext uri="{FF2B5EF4-FFF2-40B4-BE49-F238E27FC236}">
                <a16:creationId xmlns:a16="http://schemas.microsoft.com/office/drawing/2014/main" id="{1E0D0182-996E-41C6-A410-0173D0F3484F}"/>
              </a:ext>
            </a:extLst>
          </p:cNvPr>
          <p:cNvSpPr>
            <a:spLocks noGrp="1"/>
          </p:cNvSpPr>
          <p:nvPr>
            <p:ph type="sldNum" sz="quarter" idx="12"/>
          </p:nvPr>
        </p:nvSpPr>
        <p:spPr/>
        <p:txBody>
          <a:bodyPr/>
          <a:lstStyle/>
          <a:p>
            <a:fld id="{EBE3AD81-3AD4-9C46-856E-C08CF1183C60}" type="slidenum">
              <a:rPr lang="en-US" smtClean="0"/>
              <a:pPr/>
              <a:t>26</a:t>
            </a:fld>
            <a:endParaRPr lang="en-US" dirty="0"/>
          </a:p>
        </p:txBody>
      </p:sp>
    </p:spTree>
    <p:extLst>
      <p:ext uri="{BB962C8B-B14F-4D97-AF65-F5344CB8AC3E}">
        <p14:creationId xmlns:p14="http://schemas.microsoft.com/office/powerpoint/2010/main" val="4180227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A87A1-7204-4740-949C-0346129AB414}"/>
              </a:ext>
            </a:extLst>
          </p:cNvPr>
          <p:cNvSpPr>
            <a:spLocks noGrp="1"/>
          </p:cNvSpPr>
          <p:nvPr>
            <p:ph type="title"/>
          </p:nvPr>
        </p:nvSpPr>
        <p:spPr/>
        <p:txBody>
          <a:bodyPr/>
          <a:lstStyle/>
          <a:p>
            <a:r>
              <a:rPr lang="en-US" dirty="0"/>
              <a:t>Long-Term Investments</a:t>
            </a:r>
          </a:p>
        </p:txBody>
      </p:sp>
      <p:sp>
        <p:nvSpPr>
          <p:cNvPr id="3" name="Content Placeholder 2">
            <a:extLst>
              <a:ext uri="{FF2B5EF4-FFF2-40B4-BE49-F238E27FC236}">
                <a16:creationId xmlns:a16="http://schemas.microsoft.com/office/drawing/2014/main" id="{43FFD5D2-1F26-48EF-A938-13EDCB37E0FC}"/>
              </a:ext>
            </a:extLst>
          </p:cNvPr>
          <p:cNvSpPr>
            <a:spLocks noGrp="1"/>
          </p:cNvSpPr>
          <p:nvPr>
            <p:ph sz="quarter" idx="13"/>
          </p:nvPr>
        </p:nvSpPr>
        <p:spPr/>
        <p:txBody>
          <a:bodyPr/>
          <a:lstStyle/>
          <a:p>
            <a:r>
              <a:rPr lang="en-US" b="1" dirty="0"/>
              <a:t>Long-term investments</a:t>
            </a:r>
            <a:r>
              <a:rPr lang="en-US" dirty="0"/>
              <a:t> </a:t>
            </a:r>
          </a:p>
          <a:p>
            <a:pPr marL="1828586" lvl="1" indent="-914400">
              <a:buFont typeface="+mj-lt"/>
              <a:buAutoNum type="arabicPeriod"/>
            </a:pPr>
            <a:r>
              <a:rPr lang="en-US" dirty="0"/>
              <a:t>investments in shares and bonds of other companies that are normally held for many years, </a:t>
            </a:r>
          </a:p>
          <a:p>
            <a:pPr marL="1828586" lvl="1" indent="-914400">
              <a:buFont typeface="+mj-lt"/>
              <a:buAutoNum type="arabicPeriod"/>
            </a:pPr>
            <a:r>
              <a:rPr lang="en-US" dirty="0"/>
              <a:t>non-current assets such as land or buildings that a company is not currently using in its operating activities, and</a:t>
            </a:r>
          </a:p>
          <a:p>
            <a:pPr marL="1828586" lvl="1" indent="-914400">
              <a:buFont typeface="+mj-lt"/>
              <a:buAutoNum type="arabicPeriod"/>
            </a:pPr>
            <a:r>
              <a:rPr lang="en-US" dirty="0"/>
              <a:t>long-term notes receivable</a:t>
            </a:r>
          </a:p>
        </p:txBody>
      </p:sp>
      <p:pic>
        <p:nvPicPr>
          <p:cNvPr id="5" name="Picture 4">
            <a:extLst>
              <a:ext uri="{FF2B5EF4-FFF2-40B4-BE49-F238E27FC236}">
                <a16:creationId xmlns:a16="http://schemas.microsoft.com/office/drawing/2014/main" id="{099A2108-96BC-44FB-B15C-A0EEA9398BDD}"/>
              </a:ext>
            </a:extLst>
          </p:cNvPr>
          <p:cNvPicPr>
            <a:picLocks noChangeAspect="1"/>
          </p:cNvPicPr>
          <p:nvPr/>
        </p:nvPicPr>
        <p:blipFill>
          <a:blip r:embed="rId2"/>
          <a:stretch>
            <a:fillRect/>
          </a:stretch>
        </p:blipFill>
        <p:spPr>
          <a:xfrm>
            <a:off x="1842106" y="7346915"/>
            <a:ext cx="21198111" cy="4004480"/>
          </a:xfrm>
          <a:prstGeom prst="rect">
            <a:avLst/>
          </a:prstGeom>
        </p:spPr>
      </p:pic>
      <p:sp>
        <p:nvSpPr>
          <p:cNvPr id="7" name="Rectangle 6">
            <a:extLst>
              <a:ext uri="{FF2B5EF4-FFF2-40B4-BE49-F238E27FC236}">
                <a16:creationId xmlns:a16="http://schemas.microsoft.com/office/drawing/2014/main" id="{E80319AB-79FE-4F9A-B031-F5E937983638}"/>
              </a:ext>
            </a:extLst>
          </p:cNvPr>
          <p:cNvSpPr/>
          <p:nvPr/>
        </p:nvSpPr>
        <p:spPr>
          <a:xfrm>
            <a:off x="2070706" y="7518364"/>
            <a:ext cx="2748944" cy="1809749"/>
          </a:xfrm>
          <a:prstGeom prst="rect">
            <a:avLst/>
          </a:prstGeom>
          <a:solidFill>
            <a:srgbClr val="0C3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ooter Placeholder 7">
            <a:extLst>
              <a:ext uri="{FF2B5EF4-FFF2-40B4-BE49-F238E27FC236}">
                <a16:creationId xmlns:a16="http://schemas.microsoft.com/office/drawing/2014/main" id="{E5E0101B-9F73-4F8B-94C5-A32F2DF2EE33}"/>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9" name="Slide Number Placeholder 8">
            <a:extLst>
              <a:ext uri="{FF2B5EF4-FFF2-40B4-BE49-F238E27FC236}">
                <a16:creationId xmlns:a16="http://schemas.microsoft.com/office/drawing/2014/main" id="{19F51263-754C-47A5-9E3F-AF1C83457F86}"/>
              </a:ext>
            </a:extLst>
          </p:cNvPr>
          <p:cNvSpPr>
            <a:spLocks noGrp="1"/>
          </p:cNvSpPr>
          <p:nvPr>
            <p:ph type="sldNum" sz="quarter" idx="12"/>
          </p:nvPr>
        </p:nvSpPr>
        <p:spPr/>
        <p:txBody>
          <a:bodyPr/>
          <a:lstStyle/>
          <a:p>
            <a:fld id="{EBE3AD81-3AD4-9C46-856E-C08CF1183C60}" type="slidenum">
              <a:rPr lang="en-US" smtClean="0"/>
              <a:pPr/>
              <a:t>27</a:t>
            </a:fld>
            <a:endParaRPr lang="en-US" dirty="0"/>
          </a:p>
        </p:txBody>
      </p:sp>
    </p:spTree>
    <p:extLst>
      <p:ext uri="{BB962C8B-B14F-4D97-AF65-F5344CB8AC3E}">
        <p14:creationId xmlns:p14="http://schemas.microsoft.com/office/powerpoint/2010/main" val="3427813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369BF-CB24-4A90-B65D-73465D5D4C0D}"/>
              </a:ext>
            </a:extLst>
          </p:cNvPr>
          <p:cNvSpPr>
            <a:spLocks noGrp="1"/>
          </p:cNvSpPr>
          <p:nvPr>
            <p:ph type="title"/>
          </p:nvPr>
        </p:nvSpPr>
        <p:spPr/>
        <p:txBody>
          <a:bodyPr/>
          <a:lstStyle/>
          <a:p>
            <a:r>
              <a:rPr lang="en-US" dirty="0"/>
              <a:t>Current Assets</a:t>
            </a:r>
          </a:p>
        </p:txBody>
      </p:sp>
      <p:sp>
        <p:nvSpPr>
          <p:cNvPr id="3" name="Content Placeholder 2">
            <a:extLst>
              <a:ext uri="{FF2B5EF4-FFF2-40B4-BE49-F238E27FC236}">
                <a16:creationId xmlns:a16="http://schemas.microsoft.com/office/drawing/2014/main" id="{83A9AFB2-1A2D-4FBD-8612-5FB99C133CB5}"/>
              </a:ext>
            </a:extLst>
          </p:cNvPr>
          <p:cNvSpPr>
            <a:spLocks noGrp="1"/>
          </p:cNvSpPr>
          <p:nvPr>
            <p:ph sz="quarter" idx="13"/>
          </p:nvPr>
        </p:nvSpPr>
        <p:spPr/>
        <p:txBody>
          <a:bodyPr/>
          <a:lstStyle/>
          <a:p>
            <a:r>
              <a:rPr lang="en-US" b="1" dirty="0"/>
              <a:t>Current assets </a:t>
            </a:r>
          </a:p>
          <a:p>
            <a:pPr lvl="1"/>
            <a:r>
              <a:rPr lang="en-US" dirty="0"/>
              <a:t>Definition: assets that a company expects to convert to cash or use up within one year or its operating cycle, whichever is longer</a:t>
            </a:r>
          </a:p>
          <a:p>
            <a:pPr lvl="1"/>
            <a:r>
              <a:rPr lang="en-US" dirty="0"/>
              <a:t>Examples: (1) cash, (2) investments (such as short-term government securities), (3) receivables (notes receivable, accounts receivable, and interest receivable), (4) inventories, and (5) prepaid expenses (supplies and insurance)</a:t>
            </a:r>
          </a:p>
        </p:txBody>
      </p:sp>
      <p:sp>
        <p:nvSpPr>
          <p:cNvPr id="5" name="Rectangle: Rounded Corners 4">
            <a:extLst>
              <a:ext uri="{FF2B5EF4-FFF2-40B4-BE49-F238E27FC236}">
                <a16:creationId xmlns:a16="http://schemas.microsoft.com/office/drawing/2014/main" id="{E428B68F-1B1F-43EF-9D12-D887ABB239E4}"/>
              </a:ext>
            </a:extLst>
          </p:cNvPr>
          <p:cNvSpPr/>
          <p:nvPr/>
        </p:nvSpPr>
        <p:spPr>
          <a:xfrm>
            <a:off x="13714969" y="895349"/>
            <a:ext cx="9672082" cy="2050735"/>
          </a:xfrm>
          <a:prstGeom prst="roundRect">
            <a:avLst>
              <a:gd name="adj" fmla="val 12215"/>
            </a:avLst>
          </a:prstGeom>
          <a:solidFill>
            <a:schemeClr val="accent2"/>
          </a:solidFill>
          <a:ln w="57150"/>
        </p:spPr>
        <p:style>
          <a:lnRef idx="2">
            <a:schemeClr val="accent2"/>
          </a:lnRef>
          <a:fillRef idx="1">
            <a:schemeClr val="lt1"/>
          </a:fillRef>
          <a:effectRef idx="0">
            <a:schemeClr val="accent2"/>
          </a:effectRef>
          <a:fontRef idx="minor">
            <a:schemeClr val="dk1"/>
          </a:fontRef>
        </p:style>
        <p:txBody>
          <a:bodyPr rtlCol="0" anchor="ctr"/>
          <a:lstStyle/>
          <a:p>
            <a:endParaRPr lang="en-US" dirty="0">
              <a:solidFill>
                <a:schemeClr val="tx2"/>
              </a:solidFill>
            </a:endParaRPr>
          </a:p>
        </p:txBody>
      </p:sp>
      <p:sp>
        <p:nvSpPr>
          <p:cNvPr id="7" name="Rectangle: Rounded Corners 6">
            <a:extLst>
              <a:ext uri="{FF2B5EF4-FFF2-40B4-BE49-F238E27FC236}">
                <a16:creationId xmlns:a16="http://schemas.microsoft.com/office/drawing/2014/main" id="{AAEB9A16-EA9F-4DB1-860A-CBE64A9EBE5C}"/>
              </a:ext>
            </a:extLst>
          </p:cNvPr>
          <p:cNvSpPr/>
          <p:nvPr/>
        </p:nvSpPr>
        <p:spPr>
          <a:xfrm>
            <a:off x="13485337" y="659787"/>
            <a:ext cx="9672082" cy="2050735"/>
          </a:xfrm>
          <a:prstGeom prst="roundRect">
            <a:avLst>
              <a:gd name="adj" fmla="val 12215"/>
            </a:avLst>
          </a:prstGeom>
          <a:ln w="57150"/>
        </p:spPr>
        <p:style>
          <a:lnRef idx="2">
            <a:schemeClr val="accent2"/>
          </a:lnRef>
          <a:fillRef idx="1">
            <a:schemeClr val="lt1"/>
          </a:fillRef>
          <a:effectRef idx="0">
            <a:schemeClr val="accent2"/>
          </a:effectRef>
          <a:fontRef idx="minor">
            <a:schemeClr val="dk1"/>
          </a:fontRef>
        </p:style>
        <p:txBody>
          <a:bodyPr rtlCol="0" anchor="ctr"/>
          <a:lstStyle/>
          <a:p>
            <a:r>
              <a:rPr lang="en-US" altLang="zh-CN" dirty="0">
                <a:solidFill>
                  <a:schemeClr val="tx2"/>
                </a:solidFill>
              </a:rPr>
              <a:t>The </a:t>
            </a:r>
            <a:r>
              <a:rPr lang="en-US" altLang="zh-CN" b="1" dirty="0">
                <a:solidFill>
                  <a:schemeClr val="accent2"/>
                </a:solidFill>
              </a:rPr>
              <a:t>operating cycle </a:t>
            </a:r>
            <a:r>
              <a:rPr lang="en-US" altLang="zh-CN" dirty="0">
                <a:solidFill>
                  <a:schemeClr val="tx2"/>
                </a:solidFill>
              </a:rPr>
              <a:t>of a company is the average time that it takes to purchase inventory, sell it on account, and then collect cash from customers</a:t>
            </a:r>
          </a:p>
        </p:txBody>
      </p:sp>
      <p:pic>
        <p:nvPicPr>
          <p:cNvPr id="9" name="Picture 8">
            <a:extLst>
              <a:ext uri="{FF2B5EF4-FFF2-40B4-BE49-F238E27FC236}">
                <a16:creationId xmlns:a16="http://schemas.microsoft.com/office/drawing/2014/main" id="{35091288-C131-445F-BB32-E3E4D553A1E4}"/>
              </a:ext>
            </a:extLst>
          </p:cNvPr>
          <p:cNvPicPr>
            <a:picLocks noChangeAspect="1"/>
          </p:cNvPicPr>
          <p:nvPr/>
        </p:nvPicPr>
        <p:blipFill>
          <a:blip r:embed="rId3"/>
          <a:stretch>
            <a:fillRect/>
          </a:stretch>
        </p:blipFill>
        <p:spPr>
          <a:xfrm>
            <a:off x="7868970" y="6805400"/>
            <a:ext cx="15726310" cy="6015251"/>
          </a:xfrm>
          <a:prstGeom prst="rect">
            <a:avLst/>
          </a:prstGeom>
        </p:spPr>
      </p:pic>
      <p:sp>
        <p:nvSpPr>
          <p:cNvPr id="11" name="Rectangle 10">
            <a:extLst>
              <a:ext uri="{FF2B5EF4-FFF2-40B4-BE49-F238E27FC236}">
                <a16:creationId xmlns:a16="http://schemas.microsoft.com/office/drawing/2014/main" id="{440F892C-CF1E-40CD-87AF-9E3C218C6EF7}"/>
              </a:ext>
            </a:extLst>
          </p:cNvPr>
          <p:cNvSpPr/>
          <p:nvPr/>
        </p:nvSpPr>
        <p:spPr>
          <a:xfrm>
            <a:off x="8002320" y="6991351"/>
            <a:ext cx="2748944" cy="1162050"/>
          </a:xfrm>
          <a:prstGeom prst="rect">
            <a:avLst/>
          </a:prstGeom>
          <a:solidFill>
            <a:srgbClr val="0C3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74944D7E-8CE2-4516-98D6-E202A16A2B92}"/>
              </a:ext>
            </a:extLst>
          </p:cNvPr>
          <p:cNvSpPr txBox="1"/>
          <p:nvPr/>
        </p:nvSpPr>
        <p:spPr>
          <a:xfrm>
            <a:off x="1417370" y="9792526"/>
            <a:ext cx="5349339" cy="1754326"/>
          </a:xfrm>
          <a:prstGeom prst="rect">
            <a:avLst/>
          </a:prstGeom>
          <a:noFill/>
        </p:spPr>
        <p:txBody>
          <a:bodyPr wrap="square">
            <a:spAutoFit/>
          </a:bodyPr>
          <a:lstStyle/>
          <a:p>
            <a:r>
              <a:rPr lang="en-US" b="1" dirty="0">
                <a:solidFill>
                  <a:schemeClr val="accent1"/>
                </a:solidFill>
              </a:rPr>
              <a:t>In the reverse order in which companies expect to convert them into cash</a:t>
            </a:r>
          </a:p>
        </p:txBody>
      </p:sp>
      <p:sp>
        <p:nvSpPr>
          <p:cNvPr id="15" name="Arrow: Down 14">
            <a:extLst>
              <a:ext uri="{FF2B5EF4-FFF2-40B4-BE49-F238E27FC236}">
                <a16:creationId xmlns:a16="http://schemas.microsoft.com/office/drawing/2014/main" id="{90CC3704-1FD4-46F9-A489-F7D6AC486174}"/>
              </a:ext>
            </a:extLst>
          </p:cNvPr>
          <p:cNvSpPr/>
          <p:nvPr/>
        </p:nvSpPr>
        <p:spPr>
          <a:xfrm>
            <a:off x="7070189" y="9341215"/>
            <a:ext cx="723900" cy="2674774"/>
          </a:xfrm>
          <a:prstGeom prst="downArrow">
            <a:avLst/>
          </a:prstGeom>
          <a:gradFill flip="none" rotWithShape="1">
            <a:gsLst>
              <a:gs pos="0">
                <a:srgbClr val="B9D9F3"/>
              </a:gs>
              <a:gs pos="100000">
                <a:srgbClr val="F89387"/>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ooter Placeholder 15">
            <a:extLst>
              <a:ext uri="{FF2B5EF4-FFF2-40B4-BE49-F238E27FC236}">
                <a16:creationId xmlns:a16="http://schemas.microsoft.com/office/drawing/2014/main" id="{B24AAF05-68C2-4AA6-9656-5742017EC9EA}"/>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17" name="Slide Number Placeholder 16">
            <a:extLst>
              <a:ext uri="{FF2B5EF4-FFF2-40B4-BE49-F238E27FC236}">
                <a16:creationId xmlns:a16="http://schemas.microsoft.com/office/drawing/2014/main" id="{1EDBEC98-E10E-4DFF-ACBE-320D45DCA85B}"/>
              </a:ext>
            </a:extLst>
          </p:cNvPr>
          <p:cNvSpPr>
            <a:spLocks noGrp="1"/>
          </p:cNvSpPr>
          <p:nvPr>
            <p:ph type="sldNum" sz="quarter" idx="12"/>
          </p:nvPr>
        </p:nvSpPr>
        <p:spPr/>
        <p:txBody>
          <a:bodyPr/>
          <a:lstStyle/>
          <a:p>
            <a:fld id="{EBE3AD81-3AD4-9C46-856E-C08CF1183C60}" type="slidenum">
              <a:rPr lang="en-US" smtClean="0"/>
              <a:pPr/>
              <a:t>28</a:t>
            </a:fld>
            <a:endParaRPr lang="en-US" dirty="0"/>
          </a:p>
        </p:txBody>
      </p:sp>
    </p:spTree>
    <p:extLst>
      <p:ext uri="{BB962C8B-B14F-4D97-AF65-F5344CB8AC3E}">
        <p14:creationId xmlns:p14="http://schemas.microsoft.com/office/powerpoint/2010/main" val="27896182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218B0-345F-44F8-8DFF-ADA6D06508A2}"/>
              </a:ext>
            </a:extLst>
          </p:cNvPr>
          <p:cNvSpPr>
            <a:spLocks noGrp="1"/>
          </p:cNvSpPr>
          <p:nvPr>
            <p:ph type="title"/>
          </p:nvPr>
        </p:nvSpPr>
        <p:spPr/>
        <p:txBody>
          <a:bodyPr/>
          <a:lstStyle/>
          <a:p>
            <a:r>
              <a:rPr lang="en-US" dirty="0"/>
              <a:t>Equity</a:t>
            </a:r>
          </a:p>
        </p:txBody>
      </p:sp>
      <p:sp>
        <p:nvSpPr>
          <p:cNvPr id="3" name="Content Placeholder 2">
            <a:extLst>
              <a:ext uri="{FF2B5EF4-FFF2-40B4-BE49-F238E27FC236}">
                <a16:creationId xmlns:a16="http://schemas.microsoft.com/office/drawing/2014/main" id="{4A035591-84C3-4EF9-A04C-B2AD188466B0}"/>
              </a:ext>
            </a:extLst>
          </p:cNvPr>
          <p:cNvSpPr>
            <a:spLocks noGrp="1"/>
          </p:cNvSpPr>
          <p:nvPr>
            <p:ph sz="quarter" idx="13"/>
          </p:nvPr>
        </p:nvSpPr>
        <p:spPr/>
        <p:txBody>
          <a:bodyPr/>
          <a:lstStyle/>
          <a:p>
            <a:r>
              <a:rPr lang="en-US" dirty="0"/>
              <a:t>Corporations often divide </a:t>
            </a:r>
            <a:r>
              <a:rPr lang="en-US" b="1" dirty="0"/>
              <a:t>equity</a:t>
            </a:r>
            <a:r>
              <a:rPr lang="en-US" dirty="0"/>
              <a:t> into two accounts</a:t>
            </a:r>
          </a:p>
          <a:p>
            <a:pPr lvl="1"/>
            <a:r>
              <a:rPr lang="en-US" dirty="0"/>
              <a:t>Share Capital—Ordinary </a:t>
            </a:r>
          </a:p>
          <a:p>
            <a:pPr lvl="1"/>
            <a:r>
              <a:rPr lang="en-US" dirty="0"/>
              <a:t>Retained Earnings</a:t>
            </a:r>
          </a:p>
        </p:txBody>
      </p:sp>
      <p:pic>
        <p:nvPicPr>
          <p:cNvPr id="5" name="Picture 4">
            <a:extLst>
              <a:ext uri="{FF2B5EF4-FFF2-40B4-BE49-F238E27FC236}">
                <a16:creationId xmlns:a16="http://schemas.microsoft.com/office/drawing/2014/main" id="{5F5B0D53-B727-4F7F-9374-A9E3F77FD58E}"/>
              </a:ext>
            </a:extLst>
          </p:cNvPr>
          <p:cNvPicPr>
            <a:picLocks noChangeAspect="1"/>
          </p:cNvPicPr>
          <p:nvPr/>
        </p:nvPicPr>
        <p:blipFill>
          <a:blip r:embed="rId2"/>
          <a:stretch>
            <a:fillRect/>
          </a:stretch>
        </p:blipFill>
        <p:spPr>
          <a:xfrm>
            <a:off x="1551219" y="5229936"/>
            <a:ext cx="21892906" cy="5704764"/>
          </a:xfrm>
          <a:prstGeom prst="rect">
            <a:avLst/>
          </a:prstGeom>
        </p:spPr>
      </p:pic>
      <p:sp>
        <p:nvSpPr>
          <p:cNvPr id="6" name="Footer Placeholder 5">
            <a:extLst>
              <a:ext uri="{FF2B5EF4-FFF2-40B4-BE49-F238E27FC236}">
                <a16:creationId xmlns:a16="http://schemas.microsoft.com/office/drawing/2014/main" id="{BFABCBA1-F8B8-4835-84FC-64E3276CF46B}"/>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7" name="Slide Number Placeholder 6">
            <a:extLst>
              <a:ext uri="{FF2B5EF4-FFF2-40B4-BE49-F238E27FC236}">
                <a16:creationId xmlns:a16="http://schemas.microsoft.com/office/drawing/2014/main" id="{CD96DD30-D1D1-449E-B9DF-15F326266606}"/>
              </a:ext>
            </a:extLst>
          </p:cNvPr>
          <p:cNvSpPr>
            <a:spLocks noGrp="1"/>
          </p:cNvSpPr>
          <p:nvPr>
            <p:ph type="sldNum" sz="quarter" idx="12"/>
          </p:nvPr>
        </p:nvSpPr>
        <p:spPr/>
        <p:txBody>
          <a:bodyPr/>
          <a:lstStyle/>
          <a:p>
            <a:fld id="{EBE3AD81-3AD4-9C46-856E-C08CF1183C60}" type="slidenum">
              <a:rPr lang="en-US" smtClean="0"/>
              <a:pPr/>
              <a:t>29</a:t>
            </a:fld>
            <a:endParaRPr lang="en-US" dirty="0"/>
          </a:p>
        </p:txBody>
      </p:sp>
    </p:spTree>
    <p:extLst>
      <p:ext uri="{BB962C8B-B14F-4D97-AF65-F5344CB8AC3E}">
        <p14:creationId xmlns:p14="http://schemas.microsoft.com/office/powerpoint/2010/main" val="3072274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811DF-B2C7-4934-A53F-FD5592B14C24}"/>
              </a:ext>
            </a:extLst>
          </p:cNvPr>
          <p:cNvSpPr>
            <a:spLocks noGrp="1"/>
          </p:cNvSpPr>
          <p:nvPr>
            <p:ph type="title"/>
          </p:nvPr>
        </p:nvSpPr>
        <p:spPr/>
        <p:txBody>
          <a:bodyPr/>
          <a:lstStyle/>
          <a:p>
            <a:r>
              <a:rPr lang="en-US" dirty="0"/>
              <a:t>Closing the books </a:t>
            </a:r>
          </a:p>
        </p:txBody>
      </p:sp>
      <p:sp>
        <p:nvSpPr>
          <p:cNvPr id="3" name="Content Placeholder 2">
            <a:extLst>
              <a:ext uri="{FF2B5EF4-FFF2-40B4-BE49-F238E27FC236}">
                <a16:creationId xmlns:a16="http://schemas.microsoft.com/office/drawing/2014/main" id="{A645C859-6934-4517-865F-4AA36D578921}"/>
              </a:ext>
            </a:extLst>
          </p:cNvPr>
          <p:cNvSpPr>
            <a:spLocks noGrp="1"/>
          </p:cNvSpPr>
          <p:nvPr>
            <p:ph sz="quarter" idx="13"/>
          </p:nvPr>
        </p:nvSpPr>
        <p:spPr/>
        <p:txBody>
          <a:bodyPr>
            <a:normAutofit/>
          </a:bodyPr>
          <a:lstStyle/>
          <a:p>
            <a:endParaRPr lang="en-US" dirty="0"/>
          </a:p>
          <a:p>
            <a:endParaRPr lang="en-US" dirty="0"/>
          </a:p>
          <a:p>
            <a:r>
              <a:rPr lang="en-US" dirty="0"/>
              <a:t>At the end of the accounting period, the company makes the accounts ready for the next period</a:t>
            </a:r>
          </a:p>
          <a:p>
            <a:r>
              <a:rPr lang="en-US" dirty="0"/>
              <a:t>Temporary versus permanent accounts</a:t>
            </a:r>
          </a:p>
          <a:p>
            <a:pPr lvl="1"/>
            <a:r>
              <a:rPr lang="en-US" b="1" dirty="0"/>
              <a:t>Temporary accounts </a:t>
            </a:r>
            <a:r>
              <a:rPr lang="en-US" dirty="0"/>
              <a:t>relate only to a given accounting period. They include all income statement accounts and the Dividends account. The company closes all temporary accounts at the end of the period</a:t>
            </a:r>
          </a:p>
          <a:p>
            <a:pPr lvl="1"/>
            <a:r>
              <a:rPr lang="en-US" b="1" dirty="0"/>
              <a:t>Permanent accounts </a:t>
            </a:r>
            <a:r>
              <a:rPr lang="en-US" dirty="0"/>
              <a:t>relate to one or more future accounting periods. They consist of all statement of financial position accounts. Permanent accounts are not closed from period to period. Instead, the company carries forward the balances of permanent accounts into the next accounting period</a:t>
            </a:r>
          </a:p>
          <a:p>
            <a:endParaRPr lang="en-US" dirty="0"/>
          </a:p>
        </p:txBody>
      </p:sp>
      <p:pic>
        <p:nvPicPr>
          <p:cNvPr id="7" name="Picture 6">
            <a:extLst>
              <a:ext uri="{FF2B5EF4-FFF2-40B4-BE49-F238E27FC236}">
                <a16:creationId xmlns:a16="http://schemas.microsoft.com/office/drawing/2014/main" id="{D5132F82-AB9C-42F1-ABE1-FD12E41ACACA}"/>
              </a:ext>
            </a:extLst>
          </p:cNvPr>
          <p:cNvPicPr>
            <a:picLocks noChangeAspect="1"/>
          </p:cNvPicPr>
          <p:nvPr/>
        </p:nvPicPr>
        <p:blipFill>
          <a:blip r:embed="rId3"/>
          <a:stretch>
            <a:fillRect/>
          </a:stretch>
        </p:blipFill>
        <p:spPr>
          <a:xfrm>
            <a:off x="777661" y="2057402"/>
            <a:ext cx="22822328" cy="2487304"/>
          </a:xfrm>
          <a:prstGeom prst="rect">
            <a:avLst/>
          </a:prstGeom>
        </p:spPr>
      </p:pic>
      <p:sp>
        <p:nvSpPr>
          <p:cNvPr id="4" name="Footer Placeholder 3">
            <a:extLst>
              <a:ext uri="{FF2B5EF4-FFF2-40B4-BE49-F238E27FC236}">
                <a16:creationId xmlns:a16="http://schemas.microsoft.com/office/drawing/2014/main" id="{E3443D42-42C7-4EB9-946B-4F192E049FE5}"/>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5" name="Slide Number Placeholder 4">
            <a:extLst>
              <a:ext uri="{FF2B5EF4-FFF2-40B4-BE49-F238E27FC236}">
                <a16:creationId xmlns:a16="http://schemas.microsoft.com/office/drawing/2014/main" id="{8B7C72DB-AB79-4A14-8A46-C29C86A2D7DA}"/>
              </a:ext>
            </a:extLst>
          </p:cNvPr>
          <p:cNvSpPr>
            <a:spLocks noGrp="1"/>
          </p:cNvSpPr>
          <p:nvPr>
            <p:ph type="sldNum" sz="quarter" idx="12"/>
          </p:nvPr>
        </p:nvSpPr>
        <p:spPr/>
        <p:txBody>
          <a:bodyPr/>
          <a:lstStyle/>
          <a:p>
            <a:fld id="{EBE3AD81-3AD4-9C46-856E-C08CF1183C60}" type="slidenum">
              <a:rPr lang="en-US" smtClean="0"/>
              <a:pPr/>
              <a:t>3</a:t>
            </a:fld>
            <a:endParaRPr lang="en-US" dirty="0"/>
          </a:p>
        </p:txBody>
      </p:sp>
    </p:spTree>
    <p:extLst>
      <p:ext uri="{BB962C8B-B14F-4D97-AF65-F5344CB8AC3E}">
        <p14:creationId xmlns:p14="http://schemas.microsoft.com/office/powerpoint/2010/main" val="10854821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00B97-7E9B-4667-9A5A-011FEA4037EF}"/>
              </a:ext>
            </a:extLst>
          </p:cNvPr>
          <p:cNvSpPr>
            <a:spLocks noGrp="1"/>
          </p:cNvSpPr>
          <p:nvPr>
            <p:ph type="title"/>
          </p:nvPr>
        </p:nvSpPr>
        <p:spPr/>
        <p:txBody>
          <a:bodyPr/>
          <a:lstStyle/>
          <a:p>
            <a:r>
              <a:rPr lang="en-US" dirty="0"/>
              <a:t>Equity (cont’d)</a:t>
            </a:r>
          </a:p>
        </p:txBody>
      </p:sp>
      <p:sp>
        <p:nvSpPr>
          <p:cNvPr id="3" name="Content Placeholder 2">
            <a:extLst>
              <a:ext uri="{FF2B5EF4-FFF2-40B4-BE49-F238E27FC236}">
                <a16:creationId xmlns:a16="http://schemas.microsoft.com/office/drawing/2014/main" id="{995743F3-8A5E-40A6-91B9-9E4882D2F646}"/>
              </a:ext>
            </a:extLst>
          </p:cNvPr>
          <p:cNvSpPr>
            <a:spLocks noGrp="1"/>
          </p:cNvSpPr>
          <p:nvPr>
            <p:ph sz="quarter" idx="13"/>
          </p:nvPr>
        </p:nvSpPr>
        <p:spPr/>
        <p:txBody>
          <a:bodyPr/>
          <a:lstStyle/>
          <a:p>
            <a:r>
              <a:rPr lang="en-US" b="1" dirty="0"/>
              <a:t>Retained Earnings </a:t>
            </a:r>
            <a:r>
              <a:rPr lang="en-US" dirty="0"/>
              <a:t>is a permanent account, representing the accumulation of all revenues, expenses, and dividends over the life of the company</a:t>
            </a:r>
          </a:p>
          <a:p>
            <a:endParaRPr lang="en-US" dirty="0"/>
          </a:p>
        </p:txBody>
      </p:sp>
      <p:pic>
        <p:nvPicPr>
          <p:cNvPr id="5" name="Picture 4">
            <a:extLst>
              <a:ext uri="{FF2B5EF4-FFF2-40B4-BE49-F238E27FC236}">
                <a16:creationId xmlns:a16="http://schemas.microsoft.com/office/drawing/2014/main" id="{8BCDAD18-CC1A-43A7-8A8C-D5B44A365410}"/>
              </a:ext>
            </a:extLst>
          </p:cNvPr>
          <p:cNvPicPr>
            <a:picLocks noChangeAspect="1"/>
          </p:cNvPicPr>
          <p:nvPr/>
        </p:nvPicPr>
        <p:blipFill rotWithShape="1">
          <a:blip r:embed="rId2">
            <a:extLst>
              <a:ext uri="{28A0092B-C50C-407E-A947-70E740481C1C}">
                <a14:useLocalDpi xmlns:a14="http://schemas.microsoft.com/office/drawing/2010/main" val="0"/>
              </a:ext>
            </a:extLst>
          </a:blip>
          <a:srcRect t="7082"/>
          <a:stretch/>
        </p:blipFill>
        <p:spPr>
          <a:xfrm>
            <a:off x="2796209" y="4982816"/>
            <a:ext cx="19421336" cy="7669559"/>
          </a:xfrm>
          <a:prstGeom prst="rect">
            <a:avLst/>
          </a:prstGeom>
        </p:spPr>
      </p:pic>
      <p:sp>
        <p:nvSpPr>
          <p:cNvPr id="4" name="Footer Placeholder 3">
            <a:extLst>
              <a:ext uri="{FF2B5EF4-FFF2-40B4-BE49-F238E27FC236}">
                <a16:creationId xmlns:a16="http://schemas.microsoft.com/office/drawing/2014/main" id="{FE731527-EEF8-498B-9C86-3DD94B2AF92D}"/>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6" name="Slide Number Placeholder 5">
            <a:extLst>
              <a:ext uri="{FF2B5EF4-FFF2-40B4-BE49-F238E27FC236}">
                <a16:creationId xmlns:a16="http://schemas.microsoft.com/office/drawing/2014/main" id="{58D582AE-2F2B-4414-A05C-B95E2467B45C}"/>
              </a:ext>
            </a:extLst>
          </p:cNvPr>
          <p:cNvSpPr>
            <a:spLocks noGrp="1"/>
          </p:cNvSpPr>
          <p:nvPr>
            <p:ph type="sldNum" sz="quarter" idx="12"/>
          </p:nvPr>
        </p:nvSpPr>
        <p:spPr/>
        <p:txBody>
          <a:bodyPr/>
          <a:lstStyle/>
          <a:p>
            <a:fld id="{EBE3AD81-3AD4-9C46-856E-C08CF1183C60}" type="slidenum">
              <a:rPr lang="en-US" smtClean="0"/>
              <a:pPr/>
              <a:t>30</a:t>
            </a:fld>
            <a:endParaRPr lang="en-US" dirty="0"/>
          </a:p>
        </p:txBody>
      </p:sp>
    </p:spTree>
    <p:extLst>
      <p:ext uri="{BB962C8B-B14F-4D97-AF65-F5344CB8AC3E}">
        <p14:creationId xmlns:p14="http://schemas.microsoft.com/office/powerpoint/2010/main" val="31881476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4175E-27F0-4380-95A7-32AE89A8CE36}"/>
              </a:ext>
            </a:extLst>
          </p:cNvPr>
          <p:cNvSpPr>
            <a:spLocks noGrp="1"/>
          </p:cNvSpPr>
          <p:nvPr>
            <p:ph type="title"/>
          </p:nvPr>
        </p:nvSpPr>
        <p:spPr/>
        <p:txBody>
          <a:bodyPr/>
          <a:lstStyle/>
          <a:p>
            <a:r>
              <a:rPr lang="en-US" dirty="0"/>
              <a:t>Non-Current Liabilities</a:t>
            </a:r>
          </a:p>
        </p:txBody>
      </p:sp>
      <p:sp>
        <p:nvSpPr>
          <p:cNvPr id="3" name="Content Placeholder 2">
            <a:extLst>
              <a:ext uri="{FF2B5EF4-FFF2-40B4-BE49-F238E27FC236}">
                <a16:creationId xmlns:a16="http://schemas.microsoft.com/office/drawing/2014/main" id="{3F206312-88F6-441F-BBFA-C77258B316BF}"/>
              </a:ext>
            </a:extLst>
          </p:cNvPr>
          <p:cNvSpPr>
            <a:spLocks noGrp="1"/>
          </p:cNvSpPr>
          <p:nvPr>
            <p:ph sz="quarter" idx="13"/>
          </p:nvPr>
        </p:nvSpPr>
        <p:spPr/>
        <p:txBody>
          <a:bodyPr/>
          <a:lstStyle/>
          <a:p>
            <a:r>
              <a:rPr lang="en-US" b="1" dirty="0"/>
              <a:t>Non-Current Liabilities</a:t>
            </a:r>
            <a:endParaRPr lang="en-US" altLang="zh-CN" b="1" dirty="0"/>
          </a:p>
          <a:p>
            <a:pPr lvl="1"/>
            <a:r>
              <a:rPr lang="en-US" altLang="zh-CN" dirty="0"/>
              <a:t>Definition:</a:t>
            </a:r>
            <a:r>
              <a:rPr lang="zh-CN" altLang="en-US" dirty="0"/>
              <a:t> </a:t>
            </a:r>
            <a:r>
              <a:rPr lang="en-US" dirty="0"/>
              <a:t>obligations that a company expects to pay after one year</a:t>
            </a:r>
          </a:p>
          <a:p>
            <a:pPr lvl="1"/>
            <a:r>
              <a:rPr lang="en-US" dirty="0"/>
              <a:t>Examples: bonds payable, mortgages payable, long-term notes payable, lease liabilities, and pension liabilities</a:t>
            </a:r>
          </a:p>
        </p:txBody>
      </p:sp>
      <p:pic>
        <p:nvPicPr>
          <p:cNvPr id="5" name="Picture 4">
            <a:extLst>
              <a:ext uri="{FF2B5EF4-FFF2-40B4-BE49-F238E27FC236}">
                <a16:creationId xmlns:a16="http://schemas.microsoft.com/office/drawing/2014/main" id="{0C322BDD-3C8E-4C46-8FE6-147AE2ABDE3B}"/>
              </a:ext>
            </a:extLst>
          </p:cNvPr>
          <p:cNvPicPr>
            <a:picLocks noChangeAspect="1"/>
          </p:cNvPicPr>
          <p:nvPr/>
        </p:nvPicPr>
        <p:blipFill>
          <a:blip r:embed="rId2"/>
          <a:stretch>
            <a:fillRect/>
          </a:stretch>
        </p:blipFill>
        <p:spPr>
          <a:xfrm>
            <a:off x="2495550" y="5742332"/>
            <a:ext cx="20010241" cy="6894097"/>
          </a:xfrm>
          <a:prstGeom prst="rect">
            <a:avLst/>
          </a:prstGeom>
        </p:spPr>
      </p:pic>
      <p:sp>
        <p:nvSpPr>
          <p:cNvPr id="7" name="Rectangle 6">
            <a:extLst>
              <a:ext uri="{FF2B5EF4-FFF2-40B4-BE49-F238E27FC236}">
                <a16:creationId xmlns:a16="http://schemas.microsoft.com/office/drawing/2014/main" id="{F1D6E174-A4E7-41C8-91FA-A24F65F94A6E}"/>
              </a:ext>
            </a:extLst>
          </p:cNvPr>
          <p:cNvSpPr/>
          <p:nvPr/>
        </p:nvSpPr>
        <p:spPr>
          <a:xfrm>
            <a:off x="2649270" y="6000750"/>
            <a:ext cx="2075130" cy="1543049"/>
          </a:xfrm>
          <a:prstGeom prst="rect">
            <a:avLst/>
          </a:prstGeom>
          <a:solidFill>
            <a:srgbClr val="0C3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ooter Placeholder 7">
            <a:extLst>
              <a:ext uri="{FF2B5EF4-FFF2-40B4-BE49-F238E27FC236}">
                <a16:creationId xmlns:a16="http://schemas.microsoft.com/office/drawing/2014/main" id="{DBBE4714-7455-4509-AE43-8999FB5EE620}"/>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9" name="Slide Number Placeholder 8">
            <a:extLst>
              <a:ext uri="{FF2B5EF4-FFF2-40B4-BE49-F238E27FC236}">
                <a16:creationId xmlns:a16="http://schemas.microsoft.com/office/drawing/2014/main" id="{FC2524DF-7CD6-4E5E-B1AE-338B2A0D002B}"/>
              </a:ext>
            </a:extLst>
          </p:cNvPr>
          <p:cNvSpPr>
            <a:spLocks noGrp="1"/>
          </p:cNvSpPr>
          <p:nvPr>
            <p:ph type="sldNum" sz="quarter" idx="12"/>
          </p:nvPr>
        </p:nvSpPr>
        <p:spPr/>
        <p:txBody>
          <a:bodyPr/>
          <a:lstStyle/>
          <a:p>
            <a:fld id="{EBE3AD81-3AD4-9C46-856E-C08CF1183C60}" type="slidenum">
              <a:rPr lang="en-US" smtClean="0"/>
              <a:pPr/>
              <a:t>31</a:t>
            </a:fld>
            <a:endParaRPr lang="en-US" dirty="0"/>
          </a:p>
        </p:txBody>
      </p:sp>
    </p:spTree>
    <p:extLst>
      <p:ext uri="{BB962C8B-B14F-4D97-AF65-F5344CB8AC3E}">
        <p14:creationId xmlns:p14="http://schemas.microsoft.com/office/powerpoint/2010/main" val="24895527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E5BCB-A417-47D4-81B6-B4EABD36C6BA}"/>
              </a:ext>
            </a:extLst>
          </p:cNvPr>
          <p:cNvSpPr>
            <a:spLocks noGrp="1"/>
          </p:cNvSpPr>
          <p:nvPr>
            <p:ph type="title"/>
          </p:nvPr>
        </p:nvSpPr>
        <p:spPr/>
        <p:txBody>
          <a:bodyPr/>
          <a:lstStyle/>
          <a:p>
            <a:r>
              <a:rPr lang="en-US" dirty="0"/>
              <a:t>Current liabilities</a:t>
            </a:r>
          </a:p>
        </p:txBody>
      </p:sp>
      <p:sp>
        <p:nvSpPr>
          <p:cNvPr id="3" name="Content Placeholder 2">
            <a:extLst>
              <a:ext uri="{FF2B5EF4-FFF2-40B4-BE49-F238E27FC236}">
                <a16:creationId xmlns:a16="http://schemas.microsoft.com/office/drawing/2014/main" id="{5BD14083-668C-4836-9FB1-933BC1BDA243}"/>
              </a:ext>
            </a:extLst>
          </p:cNvPr>
          <p:cNvSpPr>
            <a:spLocks noGrp="1"/>
          </p:cNvSpPr>
          <p:nvPr>
            <p:ph sz="quarter" idx="13"/>
          </p:nvPr>
        </p:nvSpPr>
        <p:spPr>
          <a:xfrm>
            <a:off x="990600" y="2330379"/>
            <a:ext cx="22440900" cy="10033073"/>
          </a:xfrm>
        </p:spPr>
        <p:txBody>
          <a:bodyPr/>
          <a:lstStyle/>
          <a:p>
            <a:r>
              <a:rPr lang="en-US" b="1" dirty="0"/>
              <a:t>Current liabilities</a:t>
            </a:r>
          </a:p>
          <a:p>
            <a:pPr lvl="1"/>
            <a:r>
              <a:rPr lang="en-US" dirty="0"/>
              <a:t>Definition: obligations that the company is to pay within the coming year or its operating cycle, whichever is longer</a:t>
            </a:r>
          </a:p>
          <a:p>
            <a:pPr lvl="1"/>
            <a:r>
              <a:rPr lang="en-US" dirty="0"/>
              <a:t>Examples: accounts payable, salaries and wages payable, notes payable, interest payable, and income taxes payable; current maturities of long-term obligations (payments to be made within the next year on long-term obligations)</a:t>
            </a:r>
          </a:p>
        </p:txBody>
      </p:sp>
      <p:pic>
        <p:nvPicPr>
          <p:cNvPr id="7" name="Picture 6">
            <a:extLst>
              <a:ext uri="{FF2B5EF4-FFF2-40B4-BE49-F238E27FC236}">
                <a16:creationId xmlns:a16="http://schemas.microsoft.com/office/drawing/2014/main" id="{70D99065-80E8-49B6-B3B6-9F45FDF4ADC1}"/>
              </a:ext>
            </a:extLst>
          </p:cNvPr>
          <p:cNvPicPr>
            <a:picLocks noChangeAspect="1"/>
          </p:cNvPicPr>
          <p:nvPr/>
        </p:nvPicPr>
        <p:blipFill>
          <a:blip r:embed="rId2"/>
          <a:stretch>
            <a:fillRect/>
          </a:stretch>
        </p:blipFill>
        <p:spPr>
          <a:xfrm>
            <a:off x="6220192" y="6858000"/>
            <a:ext cx="15740009" cy="5912893"/>
          </a:xfrm>
          <a:prstGeom prst="rect">
            <a:avLst/>
          </a:prstGeom>
        </p:spPr>
      </p:pic>
      <p:sp>
        <p:nvSpPr>
          <p:cNvPr id="9" name="Rectangle 8">
            <a:extLst>
              <a:ext uri="{FF2B5EF4-FFF2-40B4-BE49-F238E27FC236}">
                <a16:creationId xmlns:a16="http://schemas.microsoft.com/office/drawing/2014/main" id="{84924A57-856A-4D1F-B910-D153C5EB1D55}"/>
              </a:ext>
            </a:extLst>
          </p:cNvPr>
          <p:cNvSpPr/>
          <p:nvPr/>
        </p:nvSpPr>
        <p:spPr>
          <a:xfrm>
            <a:off x="6422985" y="7060293"/>
            <a:ext cx="2075130" cy="1285421"/>
          </a:xfrm>
          <a:prstGeom prst="rect">
            <a:avLst/>
          </a:prstGeom>
          <a:solidFill>
            <a:srgbClr val="0C3F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ooter Placeholder 9">
            <a:extLst>
              <a:ext uri="{FF2B5EF4-FFF2-40B4-BE49-F238E27FC236}">
                <a16:creationId xmlns:a16="http://schemas.microsoft.com/office/drawing/2014/main" id="{147FA80B-F818-4618-AF1B-EED93F45FC92}"/>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11" name="Slide Number Placeholder 10">
            <a:extLst>
              <a:ext uri="{FF2B5EF4-FFF2-40B4-BE49-F238E27FC236}">
                <a16:creationId xmlns:a16="http://schemas.microsoft.com/office/drawing/2014/main" id="{0EFAAC3B-DF8B-4A6D-A01C-4C1EB2D58004}"/>
              </a:ext>
            </a:extLst>
          </p:cNvPr>
          <p:cNvSpPr>
            <a:spLocks noGrp="1"/>
          </p:cNvSpPr>
          <p:nvPr>
            <p:ph type="sldNum" sz="quarter" idx="12"/>
          </p:nvPr>
        </p:nvSpPr>
        <p:spPr/>
        <p:txBody>
          <a:bodyPr/>
          <a:lstStyle/>
          <a:p>
            <a:fld id="{EBE3AD81-3AD4-9C46-856E-C08CF1183C60}" type="slidenum">
              <a:rPr lang="en-US" smtClean="0"/>
              <a:pPr/>
              <a:t>32</a:t>
            </a:fld>
            <a:endParaRPr lang="en-US" dirty="0"/>
          </a:p>
        </p:txBody>
      </p:sp>
    </p:spTree>
    <p:extLst>
      <p:ext uri="{BB962C8B-B14F-4D97-AF65-F5344CB8AC3E}">
        <p14:creationId xmlns:p14="http://schemas.microsoft.com/office/powerpoint/2010/main" val="28573539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042F5-13F1-44A8-9274-E4D9E94AE9CC}"/>
              </a:ext>
            </a:extLst>
          </p:cNvPr>
          <p:cNvSpPr>
            <a:spLocks noGrp="1"/>
          </p:cNvSpPr>
          <p:nvPr>
            <p:ph type="title"/>
          </p:nvPr>
        </p:nvSpPr>
        <p:spPr/>
        <p:txBody>
          <a:bodyPr/>
          <a:lstStyle/>
          <a:p>
            <a:r>
              <a:rPr lang="en-US" dirty="0"/>
              <a:t>Liquidity risk</a:t>
            </a:r>
          </a:p>
        </p:txBody>
      </p:sp>
      <p:sp>
        <p:nvSpPr>
          <p:cNvPr id="3" name="Content Placeholder 2">
            <a:extLst>
              <a:ext uri="{FF2B5EF4-FFF2-40B4-BE49-F238E27FC236}">
                <a16:creationId xmlns:a16="http://schemas.microsoft.com/office/drawing/2014/main" id="{D5759CF7-F57F-46E2-ADDD-A43A4A751E83}"/>
              </a:ext>
            </a:extLst>
          </p:cNvPr>
          <p:cNvSpPr>
            <a:spLocks noGrp="1"/>
          </p:cNvSpPr>
          <p:nvPr>
            <p:ph sz="quarter" idx="13"/>
          </p:nvPr>
        </p:nvSpPr>
        <p:spPr>
          <a:xfrm>
            <a:off x="7939314" y="2330379"/>
            <a:ext cx="14891657" cy="10033073"/>
          </a:xfrm>
        </p:spPr>
        <p:txBody>
          <a:bodyPr>
            <a:normAutofit/>
          </a:bodyPr>
          <a:lstStyle/>
          <a:p>
            <a:r>
              <a:rPr lang="en-US" dirty="0"/>
              <a:t>Users of financial statements look closely at the relationship between current assets and current liabilities </a:t>
            </a:r>
          </a:p>
          <a:p>
            <a:r>
              <a:rPr lang="en-US" b="1" dirty="0"/>
              <a:t>Liquidity</a:t>
            </a:r>
            <a:endParaRPr lang="en-US" dirty="0"/>
          </a:p>
          <a:p>
            <a:pPr lvl="1"/>
            <a:r>
              <a:rPr lang="en-US" dirty="0"/>
              <a:t>It is a company’s ability to pay obligations expected to be due within the next year</a:t>
            </a:r>
          </a:p>
          <a:p>
            <a:pPr lvl="1"/>
            <a:r>
              <a:rPr lang="en-US" dirty="0"/>
              <a:t>When current assets &gt; current liabilities, the likelihood for paying the liabilities is favorable</a:t>
            </a:r>
          </a:p>
          <a:p>
            <a:pPr lvl="1"/>
            <a:r>
              <a:rPr lang="en-US" dirty="0"/>
              <a:t>When current assets &lt; current liabilities, short-term creditors may not be paid, and the company may ultimately be forced into bankruptcy (i.e., the liquidity risk)</a:t>
            </a:r>
          </a:p>
        </p:txBody>
      </p:sp>
      <p:pic>
        <p:nvPicPr>
          <p:cNvPr id="5" name="Picture 4">
            <a:extLst>
              <a:ext uri="{FF2B5EF4-FFF2-40B4-BE49-F238E27FC236}">
                <a16:creationId xmlns:a16="http://schemas.microsoft.com/office/drawing/2014/main" id="{8EADC2F6-3742-4571-8F31-00D6143095C0}"/>
              </a:ext>
            </a:extLst>
          </p:cNvPr>
          <p:cNvPicPr>
            <a:picLocks noChangeAspect="1"/>
          </p:cNvPicPr>
          <p:nvPr/>
        </p:nvPicPr>
        <p:blipFill>
          <a:blip r:embed="rId2"/>
          <a:stretch>
            <a:fillRect/>
          </a:stretch>
        </p:blipFill>
        <p:spPr>
          <a:xfrm>
            <a:off x="990600" y="2091423"/>
            <a:ext cx="6760029" cy="10298962"/>
          </a:xfrm>
          <a:prstGeom prst="rect">
            <a:avLst/>
          </a:prstGeom>
        </p:spPr>
      </p:pic>
      <p:sp>
        <p:nvSpPr>
          <p:cNvPr id="6" name="Footer Placeholder 5">
            <a:extLst>
              <a:ext uri="{FF2B5EF4-FFF2-40B4-BE49-F238E27FC236}">
                <a16:creationId xmlns:a16="http://schemas.microsoft.com/office/drawing/2014/main" id="{3DAECF03-1227-4356-BC02-F408FAB386E3}"/>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7" name="Slide Number Placeholder 6">
            <a:extLst>
              <a:ext uri="{FF2B5EF4-FFF2-40B4-BE49-F238E27FC236}">
                <a16:creationId xmlns:a16="http://schemas.microsoft.com/office/drawing/2014/main" id="{3A2E83CD-9895-4150-A778-0CBB9ABD871E}"/>
              </a:ext>
            </a:extLst>
          </p:cNvPr>
          <p:cNvSpPr>
            <a:spLocks noGrp="1"/>
          </p:cNvSpPr>
          <p:nvPr>
            <p:ph type="sldNum" sz="quarter" idx="12"/>
          </p:nvPr>
        </p:nvSpPr>
        <p:spPr/>
        <p:txBody>
          <a:bodyPr/>
          <a:lstStyle/>
          <a:p>
            <a:fld id="{EBE3AD81-3AD4-9C46-856E-C08CF1183C60}" type="slidenum">
              <a:rPr lang="en-US" smtClean="0"/>
              <a:pPr/>
              <a:t>33</a:t>
            </a:fld>
            <a:endParaRPr lang="en-US" dirty="0"/>
          </a:p>
        </p:txBody>
      </p:sp>
    </p:spTree>
    <p:extLst>
      <p:ext uri="{BB962C8B-B14F-4D97-AF65-F5344CB8AC3E}">
        <p14:creationId xmlns:p14="http://schemas.microsoft.com/office/powerpoint/2010/main" val="348987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2BEEF-8B3E-43FB-A192-D1DF5130715B}"/>
              </a:ext>
            </a:extLst>
          </p:cNvPr>
          <p:cNvSpPr>
            <a:spLocks noGrp="1"/>
          </p:cNvSpPr>
          <p:nvPr>
            <p:ph type="title"/>
          </p:nvPr>
        </p:nvSpPr>
        <p:spPr/>
        <p:txBody>
          <a:bodyPr>
            <a:normAutofit fontScale="90000"/>
          </a:bodyPr>
          <a:lstStyle/>
          <a:p>
            <a:r>
              <a:rPr lang="en-US" dirty="0"/>
              <a:t>Statement of Financial Position Classifications </a:t>
            </a:r>
            <a:r>
              <a:rPr lang="en-US" altLang="zh-CN" dirty="0"/>
              <a:t>- Exercise</a:t>
            </a:r>
            <a:endParaRPr lang="en-US" dirty="0"/>
          </a:p>
        </p:txBody>
      </p:sp>
      <p:sp>
        <p:nvSpPr>
          <p:cNvPr id="3" name="Content Placeholder 2">
            <a:extLst>
              <a:ext uri="{FF2B5EF4-FFF2-40B4-BE49-F238E27FC236}">
                <a16:creationId xmlns:a16="http://schemas.microsoft.com/office/drawing/2014/main" id="{CD5EE094-19AC-419E-B3BC-618AB491A917}"/>
              </a:ext>
            </a:extLst>
          </p:cNvPr>
          <p:cNvSpPr>
            <a:spLocks noGrp="1"/>
          </p:cNvSpPr>
          <p:nvPr>
            <p:ph sz="quarter" idx="13"/>
          </p:nvPr>
        </p:nvSpPr>
        <p:spPr/>
        <p:txBody>
          <a:bodyPr/>
          <a:lstStyle/>
          <a:p>
            <a:endParaRPr lang="en-US"/>
          </a:p>
        </p:txBody>
      </p:sp>
      <p:pic>
        <p:nvPicPr>
          <p:cNvPr id="5" name="Picture 4">
            <a:extLst>
              <a:ext uri="{FF2B5EF4-FFF2-40B4-BE49-F238E27FC236}">
                <a16:creationId xmlns:a16="http://schemas.microsoft.com/office/drawing/2014/main" id="{CB50FF91-CF63-4180-93FD-0F3801C030A2}"/>
              </a:ext>
            </a:extLst>
          </p:cNvPr>
          <p:cNvPicPr>
            <a:picLocks noChangeAspect="1"/>
          </p:cNvPicPr>
          <p:nvPr/>
        </p:nvPicPr>
        <p:blipFill>
          <a:blip r:embed="rId2"/>
          <a:stretch>
            <a:fillRect/>
          </a:stretch>
        </p:blipFill>
        <p:spPr>
          <a:xfrm>
            <a:off x="990599" y="2330379"/>
            <a:ext cx="21825858" cy="10149177"/>
          </a:xfrm>
          <a:prstGeom prst="rect">
            <a:avLst/>
          </a:prstGeom>
        </p:spPr>
      </p:pic>
      <p:pic>
        <p:nvPicPr>
          <p:cNvPr id="7" name="Picture 6">
            <a:extLst>
              <a:ext uri="{FF2B5EF4-FFF2-40B4-BE49-F238E27FC236}">
                <a16:creationId xmlns:a16="http://schemas.microsoft.com/office/drawing/2014/main" id="{62C33E05-2038-4D0C-8E1F-D38FD190B38E}"/>
              </a:ext>
            </a:extLst>
          </p:cNvPr>
          <p:cNvPicPr>
            <a:picLocks noChangeAspect="1"/>
          </p:cNvPicPr>
          <p:nvPr/>
        </p:nvPicPr>
        <p:blipFill>
          <a:blip r:embed="rId3"/>
          <a:stretch>
            <a:fillRect/>
          </a:stretch>
        </p:blipFill>
        <p:spPr>
          <a:xfrm>
            <a:off x="24377650" y="10037197"/>
            <a:ext cx="10890607" cy="3046863"/>
          </a:xfrm>
          <a:prstGeom prst="rect">
            <a:avLst/>
          </a:prstGeom>
        </p:spPr>
      </p:pic>
      <p:sp>
        <p:nvSpPr>
          <p:cNvPr id="8" name="Footer Placeholder 7">
            <a:extLst>
              <a:ext uri="{FF2B5EF4-FFF2-40B4-BE49-F238E27FC236}">
                <a16:creationId xmlns:a16="http://schemas.microsoft.com/office/drawing/2014/main" id="{5171F2E1-B083-49D9-8653-4F58DB7CE876}"/>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9" name="Slide Number Placeholder 8">
            <a:extLst>
              <a:ext uri="{FF2B5EF4-FFF2-40B4-BE49-F238E27FC236}">
                <a16:creationId xmlns:a16="http://schemas.microsoft.com/office/drawing/2014/main" id="{4BE60EBE-C77B-495B-AA15-9EC5296A1BEC}"/>
              </a:ext>
            </a:extLst>
          </p:cNvPr>
          <p:cNvSpPr>
            <a:spLocks noGrp="1"/>
          </p:cNvSpPr>
          <p:nvPr>
            <p:ph type="sldNum" sz="quarter" idx="12"/>
          </p:nvPr>
        </p:nvSpPr>
        <p:spPr/>
        <p:txBody>
          <a:bodyPr/>
          <a:lstStyle/>
          <a:p>
            <a:fld id="{EBE3AD81-3AD4-9C46-856E-C08CF1183C60}" type="slidenum">
              <a:rPr lang="en-US" smtClean="0"/>
              <a:pPr/>
              <a:t>34</a:t>
            </a:fld>
            <a:endParaRPr lang="en-US" dirty="0"/>
          </a:p>
        </p:txBody>
      </p:sp>
    </p:spTree>
    <p:extLst>
      <p:ext uri="{BB962C8B-B14F-4D97-AF65-F5344CB8AC3E}">
        <p14:creationId xmlns:p14="http://schemas.microsoft.com/office/powerpoint/2010/main" val="17823826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46A51-5203-4493-9BB4-5D0D9804E76F}"/>
              </a:ext>
            </a:extLst>
          </p:cNvPr>
          <p:cNvSpPr>
            <a:spLocks noGrp="1"/>
          </p:cNvSpPr>
          <p:nvPr>
            <p:ph type="title"/>
          </p:nvPr>
        </p:nvSpPr>
        <p:spPr/>
        <p:txBody>
          <a:bodyPr/>
          <a:lstStyle/>
          <a:p>
            <a:r>
              <a:rPr lang="en-US" dirty="0"/>
              <a:t>Glossary</a:t>
            </a:r>
          </a:p>
        </p:txBody>
      </p:sp>
      <p:sp>
        <p:nvSpPr>
          <p:cNvPr id="3" name="Content Placeholder 2">
            <a:extLst>
              <a:ext uri="{FF2B5EF4-FFF2-40B4-BE49-F238E27FC236}">
                <a16:creationId xmlns:a16="http://schemas.microsoft.com/office/drawing/2014/main" id="{F630649D-971E-43D4-9128-5F01674FD3CF}"/>
              </a:ext>
            </a:extLst>
          </p:cNvPr>
          <p:cNvSpPr>
            <a:spLocks noGrp="1"/>
          </p:cNvSpPr>
          <p:nvPr>
            <p:ph sz="quarter" idx="13"/>
          </p:nvPr>
        </p:nvSpPr>
        <p:spPr>
          <a:xfrm>
            <a:off x="990601" y="2330379"/>
            <a:ext cx="11198224" cy="11385622"/>
          </a:xfrm>
        </p:spPr>
        <p:txBody>
          <a:bodyPr>
            <a:noAutofit/>
          </a:bodyPr>
          <a:lstStyle/>
          <a:p>
            <a:r>
              <a:rPr lang="en-US" altLang="zh-CN" sz="4400" dirty="0"/>
              <a:t>Permanent accounts (</a:t>
            </a:r>
            <a:r>
              <a:rPr lang="zh-CN" altLang="en-US" sz="4400" dirty="0"/>
              <a:t>永久性账户</a:t>
            </a:r>
            <a:r>
              <a:rPr lang="en-US" altLang="zh-CN" sz="4400" dirty="0"/>
              <a:t>)</a:t>
            </a:r>
          </a:p>
          <a:p>
            <a:r>
              <a:rPr lang="en-US" altLang="zh-CN" sz="4400" dirty="0"/>
              <a:t>Temporary accounts (</a:t>
            </a:r>
            <a:r>
              <a:rPr lang="zh-CN" altLang="en-US" sz="4400" dirty="0"/>
              <a:t>临时性账户</a:t>
            </a:r>
            <a:r>
              <a:rPr lang="en-US" altLang="zh-CN" sz="4400" dirty="0"/>
              <a:t>)</a:t>
            </a:r>
          </a:p>
          <a:p>
            <a:r>
              <a:rPr lang="en-US" sz="4400" dirty="0"/>
              <a:t>Closing entries (</a:t>
            </a:r>
            <a:r>
              <a:rPr lang="zh-CN" altLang="en-US" sz="4400" dirty="0"/>
              <a:t>结账分录</a:t>
            </a:r>
            <a:r>
              <a:rPr lang="en-US" altLang="zh-CN" sz="4400" dirty="0"/>
              <a:t>)</a:t>
            </a:r>
          </a:p>
          <a:p>
            <a:r>
              <a:rPr lang="en-US" sz="4400" dirty="0"/>
              <a:t>Post-closing trial balance (</a:t>
            </a:r>
            <a:r>
              <a:rPr lang="zh-CN" altLang="en-US" sz="4400" dirty="0"/>
              <a:t>结账后试算表</a:t>
            </a:r>
            <a:r>
              <a:rPr lang="en-US" altLang="zh-CN" sz="4400" dirty="0"/>
              <a:t>)</a:t>
            </a:r>
          </a:p>
          <a:p>
            <a:r>
              <a:rPr lang="en-US" altLang="zh-CN" sz="4400" dirty="0"/>
              <a:t>Income summary (</a:t>
            </a:r>
            <a:r>
              <a:rPr lang="zh-CN" altLang="en-US" sz="4400" dirty="0"/>
              <a:t>损益汇总账户</a:t>
            </a:r>
            <a:r>
              <a:rPr lang="en-US" altLang="zh-CN" sz="4400" dirty="0"/>
              <a:t>)</a:t>
            </a:r>
          </a:p>
          <a:p>
            <a:r>
              <a:rPr lang="en-US" altLang="zh-CN" sz="4400" dirty="0"/>
              <a:t>Correcting entries (</a:t>
            </a:r>
            <a:r>
              <a:rPr lang="zh-CN" altLang="en-US" sz="4400" dirty="0"/>
              <a:t>改正分录</a:t>
            </a:r>
            <a:r>
              <a:rPr lang="en-US" altLang="zh-CN" sz="4400" dirty="0"/>
              <a:t>)</a:t>
            </a:r>
          </a:p>
          <a:p>
            <a:r>
              <a:rPr lang="en-US" altLang="zh-CN" sz="4400" dirty="0"/>
              <a:t>Classified statement of financial position (</a:t>
            </a:r>
            <a:r>
              <a:rPr lang="zh-CN" altLang="en-US" sz="4400" dirty="0"/>
              <a:t>分类资产负债表</a:t>
            </a:r>
            <a:r>
              <a:rPr lang="en-US" altLang="zh-CN" sz="4400" dirty="0"/>
              <a:t>)</a:t>
            </a:r>
          </a:p>
        </p:txBody>
      </p:sp>
      <p:sp>
        <p:nvSpPr>
          <p:cNvPr id="4" name="Footer Placeholder 3">
            <a:extLst>
              <a:ext uri="{FF2B5EF4-FFF2-40B4-BE49-F238E27FC236}">
                <a16:creationId xmlns:a16="http://schemas.microsoft.com/office/drawing/2014/main" id="{64E9501D-6593-4187-B376-C1C03A79E16D}"/>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5" name="Slide Number Placeholder 4">
            <a:extLst>
              <a:ext uri="{FF2B5EF4-FFF2-40B4-BE49-F238E27FC236}">
                <a16:creationId xmlns:a16="http://schemas.microsoft.com/office/drawing/2014/main" id="{8CD310AB-D047-4E73-8A37-2C8182D55BE1}"/>
              </a:ext>
            </a:extLst>
          </p:cNvPr>
          <p:cNvSpPr>
            <a:spLocks noGrp="1"/>
          </p:cNvSpPr>
          <p:nvPr>
            <p:ph type="sldNum" sz="quarter" idx="12"/>
          </p:nvPr>
        </p:nvSpPr>
        <p:spPr/>
        <p:txBody>
          <a:bodyPr/>
          <a:lstStyle/>
          <a:p>
            <a:fld id="{EBE3AD81-3AD4-9C46-856E-C08CF1183C60}" type="slidenum">
              <a:rPr lang="en-US" smtClean="0"/>
              <a:pPr/>
              <a:t>35</a:t>
            </a:fld>
            <a:endParaRPr lang="en-US" dirty="0"/>
          </a:p>
        </p:txBody>
      </p:sp>
      <p:sp>
        <p:nvSpPr>
          <p:cNvPr id="6" name="Content Placeholder 2">
            <a:extLst>
              <a:ext uri="{FF2B5EF4-FFF2-40B4-BE49-F238E27FC236}">
                <a16:creationId xmlns:a16="http://schemas.microsoft.com/office/drawing/2014/main" id="{0091C37E-CC76-415E-87E2-382DC662BF86}"/>
              </a:ext>
            </a:extLst>
          </p:cNvPr>
          <p:cNvSpPr txBox="1">
            <a:spLocks/>
          </p:cNvSpPr>
          <p:nvPr/>
        </p:nvSpPr>
        <p:spPr>
          <a:xfrm>
            <a:off x="12188824" y="2330379"/>
            <a:ext cx="11528425" cy="10371830"/>
          </a:xfrm>
          <a:prstGeom prst="rect">
            <a:avLst/>
          </a:prstGeom>
        </p:spPr>
        <p:txBody>
          <a:bodyPr vert="horz" lIns="91440" tIns="45720" rIns="91440" bIns="45720" rtlCol="0">
            <a:normAutofit/>
          </a:bodyPr>
          <a:lstStyle>
            <a:lvl1pPr marL="857264" indent="-857264" algn="l" defTabSz="1828373" rtl="0" eaLnBrk="1" latinLnBrk="0" hangingPunct="1">
              <a:lnSpc>
                <a:spcPct val="90000"/>
              </a:lnSpc>
              <a:spcBef>
                <a:spcPts val="2000"/>
              </a:spcBef>
              <a:buFont typeface="Wingdings" panose="05000000000000000000" pitchFamily="2" charset="2"/>
              <a:buChar char="q"/>
              <a:defRPr sz="6000" b="0" i="0" kern="1200">
                <a:solidFill>
                  <a:schemeClr val="tx2"/>
                </a:solidFill>
                <a:latin typeface="Lato Regular" charset="0"/>
                <a:ea typeface="Lato Regular" charset="0"/>
                <a:cs typeface="Lato Regular" charset="0"/>
              </a:defRPr>
            </a:lvl1pPr>
            <a:lvl2pPr marL="1599997" indent="-685811" algn="l" defTabSz="1828373" rtl="0" eaLnBrk="1" latinLnBrk="0" hangingPunct="1">
              <a:lnSpc>
                <a:spcPct val="90000"/>
              </a:lnSpc>
              <a:spcBef>
                <a:spcPts val="1000"/>
              </a:spcBef>
              <a:buFont typeface="Wingdings" panose="05000000000000000000" pitchFamily="2" charset="2"/>
              <a:buChar char="q"/>
              <a:defRPr sz="4800" b="0" i="0" kern="1200">
                <a:solidFill>
                  <a:schemeClr val="tx2"/>
                </a:solidFill>
                <a:latin typeface="Lato Regular" charset="0"/>
                <a:ea typeface="Lato Regular" charset="0"/>
                <a:cs typeface="Lato Regular" charset="0"/>
              </a:defRPr>
            </a:lvl2pPr>
            <a:lvl3pPr marL="2399883" indent="-571509" algn="l" defTabSz="1828373" rtl="0" eaLnBrk="1" latinLnBrk="0" hangingPunct="1">
              <a:lnSpc>
                <a:spcPct val="90000"/>
              </a:lnSpc>
              <a:spcBef>
                <a:spcPts val="1000"/>
              </a:spcBef>
              <a:buFont typeface="Wingdings" panose="05000000000000000000" pitchFamily="2" charset="2"/>
              <a:buChar char="q"/>
              <a:defRPr sz="4000" b="0" i="0" kern="1200">
                <a:solidFill>
                  <a:schemeClr val="tx2"/>
                </a:solidFill>
                <a:latin typeface="Lato Regular" charset="0"/>
                <a:ea typeface="Lato Regular" charset="0"/>
                <a:cs typeface="Lato Regular" charset="0"/>
              </a:defRPr>
            </a:lvl3pPr>
            <a:lvl4pPr marL="3314069" indent="-571509" algn="l" defTabSz="1828373" rtl="0" eaLnBrk="1" latinLnBrk="0" hangingPunct="1">
              <a:lnSpc>
                <a:spcPct val="90000"/>
              </a:lnSpc>
              <a:spcBef>
                <a:spcPts val="1000"/>
              </a:spcBef>
              <a:buFont typeface="Wingdings" panose="05000000000000000000" pitchFamily="2" charset="2"/>
              <a:buChar char="q"/>
              <a:defRPr sz="3600" b="0" i="0" kern="1200">
                <a:solidFill>
                  <a:schemeClr val="tx2"/>
                </a:solidFill>
                <a:latin typeface="Lato Regular" charset="0"/>
                <a:ea typeface="Lato Regular" charset="0"/>
                <a:cs typeface="Lato Regular" charset="0"/>
              </a:defRPr>
            </a:lvl4pPr>
            <a:lvl5pPr marL="4228255" indent="-571509" algn="l" defTabSz="1828373" rtl="0" eaLnBrk="1" latinLnBrk="0" hangingPunct="1">
              <a:lnSpc>
                <a:spcPct val="90000"/>
              </a:lnSpc>
              <a:spcBef>
                <a:spcPts val="1000"/>
              </a:spcBef>
              <a:buFont typeface="Wingdings" panose="05000000000000000000" pitchFamily="2" charset="2"/>
              <a:buChar char="q"/>
              <a:defRPr sz="3600" b="0" i="0" kern="1200">
                <a:solidFill>
                  <a:schemeClr val="tx2"/>
                </a:solidFill>
                <a:latin typeface="Lato Regular" charset="0"/>
                <a:ea typeface="Lato Regular" charset="0"/>
                <a:cs typeface="Lato Regular" charset="0"/>
              </a:defRPr>
            </a:lvl5pPr>
            <a:lvl6pPr marL="5028027" indent="-457094" algn="l" defTabSz="18283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213" indent="-457094" algn="l" defTabSz="18283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400" indent="-457094" algn="l" defTabSz="18283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586" indent="-457094" algn="l" defTabSz="182837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r>
              <a:rPr lang="en-US" altLang="zh-CN" sz="4400" dirty="0"/>
              <a:t>Operating cycle (</a:t>
            </a:r>
            <a:r>
              <a:rPr lang="zh-CN" altLang="en-US" sz="4400" dirty="0"/>
              <a:t>经营周期</a:t>
            </a:r>
            <a:r>
              <a:rPr lang="en-US" altLang="zh-CN" sz="4400" dirty="0"/>
              <a:t>)</a:t>
            </a:r>
          </a:p>
          <a:p>
            <a:r>
              <a:rPr lang="en-US" altLang="zh-CN" sz="4400" dirty="0"/>
              <a:t>Intangible assets (</a:t>
            </a:r>
            <a:r>
              <a:rPr lang="zh-CN" altLang="en-US" sz="4400" dirty="0"/>
              <a:t>无形资产</a:t>
            </a:r>
            <a:r>
              <a:rPr lang="en-US" altLang="zh-CN" sz="4400" dirty="0"/>
              <a:t>)</a:t>
            </a:r>
          </a:p>
          <a:p>
            <a:r>
              <a:rPr lang="en-US" altLang="zh-CN" sz="4400" dirty="0"/>
              <a:t>Property, plant, and equipment </a:t>
            </a:r>
            <a:r>
              <a:rPr lang="en-US" sz="4400" dirty="0"/>
              <a:t>(</a:t>
            </a:r>
            <a:r>
              <a:rPr lang="zh-CN" altLang="en-US" sz="4400" dirty="0"/>
              <a:t>固定资产</a:t>
            </a:r>
            <a:r>
              <a:rPr lang="en-US" altLang="zh-CN" sz="4400" dirty="0"/>
              <a:t>)</a:t>
            </a:r>
          </a:p>
          <a:p>
            <a:r>
              <a:rPr lang="en-US" sz="4400" dirty="0"/>
              <a:t>Long-term investments (</a:t>
            </a:r>
            <a:r>
              <a:rPr lang="zh-CN" altLang="en-US" sz="4400" dirty="0"/>
              <a:t>长期投资</a:t>
            </a:r>
            <a:r>
              <a:rPr lang="en-US" sz="4400" dirty="0"/>
              <a:t>)</a:t>
            </a:r>
          </a:p>
          <a:p>
            <a:r>
              <a:rPr lang="en-US" sz="4400" dirty="0"/>
              <a:t>Current assets (</a:t>
            </a:r>
            <a:r>
              <a:rPr lang="zh-CN" altLang="en-US" sz="4400" dirty="0"/>
              <a:t>流动资产</a:t>
            </a:r>
            <a:r>
              <a:rPr lang="en-US" altLang="zh-CN" sz="4400" dirty="0"/>
              <a:t>)</a:t>
            </a:r>
          </a:p>
          <a:p>
            <a:r>
              <a:rPr lang="en-US" sz="4400" dirty="0"/>
              <a:t>Non-current liabilities (</a:t>
            </a:r>
            <a:r>
              <a:rPr lang="zh-CN" altLang="en-US" sz="4400" dirty="0"/>
              <a:t>长期负债</a:t>
            </a:r>
            <a:r>
              <a:rPr lang="en-US" altLang="zh-CN" sz="4400" dirty="0"/>
              <a:t>) </a:t>
            </a:r>
          </a:p>
          <a:p>
            <a:r>
              <a:rPr lang="en-US" sz="4400" dirty="0"/>
              <a:t>Current liabilities (</a:t>
            </a:r>
            <a:r>
              <a:rPr lang="zh-CN" altLang="en-US" sz="4400" dirty="0"/>
              <a:t>流动负债</a:t>
            </a:r>
            <a:r>
              <a:rPr lang="en-US" altLang="zh-CN" sz="4400" dirty="0"/>
              <a:t>)</a:t>
            </a:r>
          </a:p>
          <a:p>
            <a:r>
              <a:rPr lang="en-US" altLang="zh-CN" sz="4400" dirty="0"/>
              <a:t>Liquidity (</a:t>
            </a:r>
            <a:r>
              <a:rPr lang="zh-CN" altLang="en-US" sz="4400" dirty="0"/>
              <a:t>流动性</a:t>
            </a:r>
            <a:r>
              <a:rPr lang="en-US" altLang="zh-CN" sz="4400" dirty="0"/>
              <a:t>)</a:t>
            </a:r>
          </a:p>
          <a:p>
            <a:endParaRPr lang="en-US" altLang="zh-CN" sz="4400" dirty="0"/>
          </a:p>
        </p:txBody>
      </p:sp>
    </p:spTree>
    <p:extLst>
      <p:ext uri="{BB962C8B-B14F-4D97-AF65-F5344CB8AC3E}">
        <p14:creationId xmlns:p14="http://schemas.microsoft.com/office/powerpoint/2010/main" val="3933903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BB977-FA50-4A5A-831D-64D76B010482}"/>
              </a:ext>
            </a:extLst>
          </p:cNvPr>
          <p:cNvSpPr>
            <a:spLocks noGrp="1"/>
          </p:cNvSpPr>
          <p:nvPr>
            <p:ph type="title"/>
          </p:nvPr>
        </p:nvSpPr>
        <p:spPr/>
        <p:txBody>
          <a:bodyPr>
            <a:normAutofit/>
          </a:bodyPr>
          <a:lstStyle/>
          <a:p>
            <a:r>
              <a:rPr lang="en-US" dirty="0"/>
              <a:t>Temporary versus permanent accounts</a:t>
            </a:r>
          </a:p>
        </p:txBody>
      </p:sp>
      <p:pic>
        <p:nvPicPr>
          <p:cNvPr id="4" name="Picture 3">
            <a:extLst>
              <a:ext uri="{FF2B5EF4-FFF2-40B4-BE49-F238E27FC236}">
                <a16:creationId xmlns:a16="http://schemas.microsoft.com/office/drawing/2014/main" id="{63637B5D-AC9D-4CCC-9455-0ABE6B0EDC22}"/>
              </a:ext>
            </a:extLst>
          </p:cNvPr>
          <p:cNvPicPr>
            <a:picLocks noChangeAspect="1"/>
          </p:cNvPicPr>
          <p:nvPr/>
        </p:nvPicPr>
        <p:blipFill rotWithShape="1">
          <a:blip r:embed="rId3"/>
          <a:srcRect l="53934"/>
          <a:stretch/>
        </p:blipFill>
        <p:spPr>
          <a:xfrm>
            <a:off x="1183106" y="7563264"/>
            <a:ext cx="5710988" cy="5158854"/>
          </a:xfrm>
          <a:prstGeom prst="rect">
            <a:avLst/>
          </a:prstGeom>
        </p:spPr>
      </p:pic>
      <p:pic>
        <p:nvPicPr>
          <p:cNvPr id="6" name="Picture 5">
            <a:extLst>
              <a:ext uri="{FF2B5EF4-FFF2-40B4-BE49-F238E27FC236}">
                <a16:creationId xmlns:a16="http://schemas.microsoft.com/office/drawing/2014/main" id="{5397C05D-B96E-43FA-96D6-71B7852626CA}"/>
              </a:ext>
            </a:extLst>
          </p:cNvPr>
          <p:cNvPicPr>
            <a:picLocks noChangeAspect="1"/>
          </p:cNvPicPr>
          <p:nvPr/>
        </p:nvPicPr>
        <p:blipFill rotWithShape="1">
          <a:blip r:embed="rId3"/>
          <a:srcRect r="53934"/>
          <a:stretch/>
        </p:blipFill>
        <p:spPr>
          <a:xfrm>
            <a:off x="1085850" y="2225078"/>
            <a:ext cx="5710988" cy="5158854"/>
          </a:xfrm>
          <a:prstGeom prst="rect">
            <a:avLst/>
          </a:prstGeom>
        </p:spPr>
      </p:pic>
      <p:cxnSp>
        <p:nvCxnSpPr>
          <p:cNvPr id="5" name="Straight Connector 4">
            <a:extLst>
              <a:ext uri="{FF2B5EF4-FFF2-40B4-BE49-F238E27FC236}">
                <a16:creationId xmlns:a16="http://schemas.microsoft.com/office/drawing/2014/main" id="{D402F053-E289-4DF1-906D-77AD3CE378DD}"/>
              </a:ext>
            </a:extLst>
          </p:cNvPr>
          <p:cNvCxnSpPr>
            <a:cxnSpLocks/>
          </p:cNvCxnSpPr>
          <p:nvPr/>
        </p:nvCxnSpPr>
        <p:spPr>
          <a:xfrm>
            <a:off x="990600" y="7487617"/>
            <a:ext cx="22301200" cy="0"/>
          </a:xfrm>
          <a:prstGeom prst="line">
            <a:avLst/>
          </a:prstGeom>
          <a:ln w="76200">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Arrow: Right 8">
            <a:extLst>
              <a:ext uri="{FF2B5EF4-FFF2-40B4-BE49-F238E27FC236}">
                <a16:creationId xmlns:a16="http://schemas.microsoft.com/office/drawing/2014/main" id="{F15725A2-F9F0-40FE-B2B6-324AFAB8A810}"/>
              </a:ext>
            </a:extLst>
          </p:cNvPr>
          <p:cNvSpPr/>
          <p:nvPr/>
        </p:nvSpPr>
        <p:spPr>
          <a:xfrm>
            <a:off x="9106570" y="2466394"/>
            <a:ext cx="4728410" cy="84216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2020</a:t>
            </a:r>
          </a:p>
        </p:txBody>
      </p:sp>
      <p:sp>
        <p:nvSpPr>
          <p:cNvPr id="10" name="Arrow: Right 9">
            <a:extLst>
              <a:ext uri="{FF2B5EF4-FFF2-40B4-BE49-F238E27FC236}">
                <a16:creationId xmlns:a16="http://schemas.microsoft.com/office/drawing/2014/main" id="{5C3ECB54-8F48-4EF0-BC6D-DDE76BAFF7CC}"/>
              </a:ext>
            </a:extLst>
          </p:cNvPr>
          <p:cNvSpPr/>
          <p:nvPr/>
        </p:nvSpPr>
        <p:spPr>
          <a:xfrm>
            <a:off x="13834980" y="2466394"/>
            <a:ext cx="4728410" cy="84216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2021</a:t>
            </a:r>
          </a:p>
        </p:txBody>
      </p:sp>
      <p:sp>
        <p:nvSpPr>
          <p:cNvPr id="11" name="Arrow: Right 10">
            <a:extLst>
              <a:ext uri="{FF2B5EF4-FFF2-40B4-BE49-F238E27FC236}">
                <a16:creationId xmlns:a16="http://schemas.microsoft.com/office/drawing/2014/main" id="{05E61F89-AD46-41E2-A8B5-35F74C193182}"/>
              </a:ext>
            </a:extLst>
          </p:cNvPr>
          <p:cNvSpPr/>
          <p:nvPr/>
        </p:nvSpPr>
        <p:spPr>
          <a:xfrm>
            <a:off x="18563390" y="2466394"/>
            <a:ext cx="4728410" cy="84216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2022</a:t>
            </a:r>
          </a:p>
        </p:txBody>
      </p:sp>
      <p:sp>
        <p:nvSpPr>
          <p:cNvPr id="15" name="TextBox 14">
            <a:extLst>
              <a:ext uri="{FF2B5EF4-FFF2-40B4-BE49-F238E27FC236}">
                <a16:creationId xmlns:a16="http://schemas.microsoft.com/office/drawing/2014/main" id="{7987F918-0BDC-448C-938F-E78A47E04412}"/>
              </a:ext>
            </a:extLst>
          </p:cNvPr>
          <p:cNvSpPr txBox="1"/>
          <p:nvPr/>
        </p:nvSpPr>
        <p:spPr>
          <a:xfrm>
            <a:off x="9106570" y="3258374"/>
            <a:ext cx="523373" cy="646331"/>
          </a:xfrm>
          <a:prstGeom prst="rect">
            <a:avLst/>
          </a:prstGeom>
          <a:noFill/>
        </p:spPr>
        <p:txBody>
          <a:bodyPr wrap="square">
            <a:spAutoFit/>
          </a:bodyPr>
          <a:lstStyle/>
          <a:p>
            <a:r>
              <a:rPr lang="en-US" dirty="0">
                <a:solidFill>
                  <a:srgbClr val="F89387"/>
                </a:solidFill>
              </a:rPr>
              <a:t>0</a:t>
            </a:r>
          </a:p>
        </p:txBody>
      </p:sp>
      <p:sp>
        <p:nvSpPr>
          <p:cNvPr id="16" name="TextBox 15">
            <a:extLst>
              <a:ext uri="{FF2B5EF4-FFF2-40B4-BE49-F238E27FC236}">
                <a16:creationId xmlns:a16="http://schemas.microsoft.com/office/drawing/2014/main" id="{E3AAF706-D68C-4337-BACE-F38C7845326E}"/>
              </a:ext>
            </a:extLst>
          </p:cNvPr>
          <p:cNvSpPr txBox="1"/>
          <p:nvPr/>
        </p:nvSpPr>
        <p:spPr>
          <a:xfrm>
            <a:off x="12102433" y="3258374"/>
            <a:ext cx="1732547" cy="646331"/>
          </a:xfrm>
          <a:prstGeom prst="rect">
            <a:avLst/>
          </a:prstGeom>
          <a:noFill/>
        </p:spPr>
        <p:txBody>
          <a:bodyPr wrap="square">
            <a:spAutoFit/>
          </a:bodyPr>
          <a:lstStyle/>
          <a:p>
            <a:pPr algn="r"/>
            <a:r>
              <a:rPr lang="en-US" dirty="0">
                <a:solidFill>
                  <a:schemeClr val="tx2"/>
                </a:solidFill>
              </a:rPr>
              <a:t>1,200</a:t>
            </a:r>
          </a:p>
        </p:txBody>
      </p:sp>
      <p:sp>
        <p:nvSpPr>
          <p:cNvPr id="20" name="TextBox 19">
            <a:extLst>
              <a:ext uri="{FF2B5EF4-FFF2-40B4-BE49-F238E27FC236}">
                <a16:creationId xmlns:a16="http://schemas.microsoft.com/office/drawing/2014/main" id="{6D311FC4-84B8-4C6F-9897-23533EC28527}"/>
              </a:ext>
            </a:extLst>
          </p:cNvPr>
          <p:cNvSpPr txBox="1"/>
          <p:nvPr/>
        </p:nvSpPr>
        <p:spPr>
          <a:xfrm>
            <a:off x="6892088" y="3258374"/>
            <a:ext cx="2135605" cy="646331"/>
          </a:xfrm>
          <a:prstGeom prst="rect">
            <a:avLst/>
          </a:prstGeom>
          <a:noFill/>
        </p:spPr>
        <p:txBody>
          <a:bodyPr wrap="square">
            <a:spAutoFit/>
          </a:bodyPr>
          <a:lstStyle/>
          <a:p>
            <a:r>
              <a:rPr lang="en-US" dirty="0">
                <a:solidFill>
                  <a:schemeClr val="tx2"/>
                </a:solidFill>
              </a:rPr>
              <a:t>Revenues</a:t>
            </a:r>
          </a:p>
        </p:txBody>
      </p:sp>
      <p:sp>
        <p:nvSpPr>
          <p:cNvPr id="21" name="TextBox 20">
            <a:extLst>
              <a:ext uri="{FF2B5EF4-FFF2-40B4-BE49-F238E27FC236}">
                <a16:creationId xmlns:a16="http://schemas.microsoft.com/office/drawing/2014/main" id="{ABCCDF0D-DB89-4FFD-9EC4-C37E0863A006}"/>
              </a:ext>
            </a:extLst>
          </p:cNvPr>
          <p:cNvSpPr txBox="1"/>
          <p:nvPr/>
        </p:nvSpPr>
        <p:spPr>
          <a:xfrm>
            <a:off x="6892088" y="4150814"/>
            <a:ext cx="2135605" cy="646331"/>
          </a:xfrm>
          <a:prstGeom prst="rect">
            <a:avLst/>
          </a:prstGeom>
          <a:noFill/>
        </p:spPr>
        <p:txBody>
          <a:bodyPr wrap="square">
            <a:spAutoFit/>
          </a:bodyPr>
          <a:lstStyle/>
          <a:p>
            <a:r>
              <a:rPr lang="en-US" dirty="0">
                <a:solidFill>
                  <a:schemeClr val="tx2"/>
                </a:solidFill>
              </a:rPr>
              <a:t>Expenses</a:t>
            </a:r>
          </a:p>
        </p:txBody>
      </p:sp>
      <p:sp>
        <p:nvSpPr>
          <p:cNvPr id="25" name="TextBox 24">
            <a:extLst>
              <a:ext uri="{FF2B5EF4-FFF2-40B4-BE49-F238E27FC236}">
                <a16:creationId xmlns:a16="http://schemas.microsoft.com/office/drawing/2014/main" id="{A1A069B6-AEE5-4C6E-BC3A-EBF98CC5E1D0}"/>
              </a:ext>
            </a:extLst>
          </p:cNvPr>
          <p:cNvSpPr txBox="1"/>
          <p:nvPr/>
        </p:nvSpPr>
        <p:spPr>
          <a:xfrm>
            <a:off x="6892088" y="5043254"/>
            <a:ext cx="2135605" cy="646331"/>
          </a:xfrm>
          <a:prstGeom prst="rect">
            <a:avLst/>
          </a:prstGeom>
          <a:noFill/>
        </p:spPr>
        <p:txBody>
          <a:bodyPr wrap="square">
            <a:spAutoFit/>
          </a:bodyPr>
          <a:lstStyle/>
          <a:p>
            <a:r>
              <a:rPr lang="en-US" dirty="0">
                <a:solidFill>
                  <a:schemeClr val="tx2"/>
                </a:solidFill>
              </a:rPr>
              <a:t>Dividends</a:t>
            </a:r>
          </a:p>
        </p:txBody>
      </p:sp>
      <p:sp>
        <p:nvSpPr>
          <p:cNvPr id="26" name="TextBox 25">
            <a:extLst>
              <a:ext uri="{FF2B5EF4-FFF2-40B4-BE49-F238E27FC236}">
                <a16:creationId xmlns:a16="http://schemas.microsoft.com/office/drawing/2014/main" id="{69246A63-6F45-4F4D-AD45-3510C8D44D73}"/>
              </a:ext>
            </a:extLst>
          </p:cNvPr>
          <p:cNvSpPr txBox="1"/>
          <p:nvPr/>
        </p:nvSpPr>
        <p:spPr>
          <a:xfrm>
            <a:off x="13834980" y="3258374"/>
            <a:ext cx="523373" cy="646331"/>
          </a:xfrm>
          <a:prstGeom prst="rect">
            <a:avLst/>
          </a:prstGeom>
          <a:noFill/>
        </p:spPr>
        <p:txBody>
          <a:bodyPr wrap="square">
            <a:spAutoFit/>
          </a:bodyPr>
          <a:lstStyle/>
          <a:p>
            <a:r>
              <a:rPr lang="en-US" dirty="0">
                <a:solidFill>
                  <a:srgbClr val="F89387"/>
                </a:solidFill>
              </a:rPr>
              <a:t>0</a:t>
            </a:r>
          </a:p>
        </p:txBody>
      </p:sp>
      <p:sp>
        <p:nvSpPr>
          <p:cNvPr id="27" name="TextBox 26">
            <a:extLst>
              <a:ext uri="{FF2B5EF4-FFF2-40B4-BE49-F238E27FC236}">
                <a16:creationId xmlns:a16="http://schemas.microsoft.com/office/drawing/2014/main" id="{2039519D-21A0-4F81-A6FF-62060E51E0D3}"/>
              </a:ext>
            </a:extLst>
          </p:cNvPr>
          <p:cNvSpPr txBox="1"/>
          <p:nvPr/>
        </p:nvSpPr>
        <p:spPr>
          <a:xfrm>
            <a:off x="16830843" y="3258374"/>
            <a:ext cx="1732547" cy="646331"/>
          </a:xfrm>
          <a:prstGeom prst="rect">
            <a:avLst/>
          </a:prstGeom>
          <a:noFill/>
        </p:spPr>
        <p:txBody>
          <a:bodyPr wrap="square">
            <a:spAutoFit/>
          </a:bodyPr>
          <a:lstStyle/>
          <a:p>
            <a:pPr algn="r"/>
            <a:r>
              <a:rPr lang="en-US" dirty="0">
                <a:solidFill>
                  <a:schemeClr val="tx2"/>
                </a:solidFill>
              </a:rPr>
              <a:t>1,500</a:t>
            </a:r>
          </a:p>
        </p:txBody>
      </p:sp>
      <p:sp>
        <p:nvSpPr>
          <p:cNvPr id="28" name="TextBox 27">
            <a:extLst>
              <a:ext uri="{FF2B5EF4-FFF2-40B4-BE49-F238E27FC236}">
                <a16:creationId xmlns:a16="http://schemas.microsoft.com/office/drawing/2014/main" id="{0CDB0C54-26A9-4770-B65E-10F2869BAEA2}"/>
              </a:ext>
            </a:extLst>
          </p:cNvPr>
          <p:cNvSpPr txBox="1"/>
          <p:nvPr/>
        </p:nvSpPr>
        <p:spPr>
          <a:xfrm>
            <a:off x="18563390" y="3258374"/>
            <a:ext cx="523373" cy="646331"/>
          </a:xfrm>
          <a:prstGeom prst="rect">
            <a:avLst/>
          </a:prstGeom>
          <a:noFill/>
        </p:spPr>
        <p:txBody>
          <a:bodyPr wrap="square">
            <a:spAutoFit/>
          </a:bodyPr>
          <a:lstStyle/>
          <a:p>
            <a:r>
              <a:rPr lang="en-US" dirty="0">
                <a:solidFill>
                  <a:srgbClr val="F89387"/>
                </a:solidFill>
              </a:rPr>
              <a:t>0</a:t>
            </a:r>
          </a:p>
        </p:txBody>
      </p:sp>
      <p:sp>
        <p:nvSpPr>
          <p:cNvPr id="29" name="TextBox 28">
            <a:extLst>
              <a:ext uri="{FF2B5EF4-FFF2-40B4-BE49-F238E27FC236}">
                <a16:creationId xmlns:a16="http://schemas.microsoft.com/office/drawing/2014/main" id="{F8809DB7-D337-4159-8E7F-1215ADA41512}"/>
              </a:ext>
            </a:extLst>
          </p:cNvPr>
          <p:cNvSpPr txBox="1"/>
          <p:nvPr/>
        </p:nvSpPr>
        <p:spPr>
          <a:xfrm>
            <a:off x="21559253" y="3258374"/>
            <a:ext cx="1732547" cy="646331"/>
          </a:xfrm>
          <a:prstGeom prst="rect">
            <a:avLst/>
          </a:prstGeom>
          <a:noFill/>
        </p:spPr>
        <p:txBody>
          <a:bodyPr wrap="square">
            <a:spAutoFit/>
          </a:bodyPr>
          <a:lstStyle/>
          <a:p>
            <a:pPr algn="r"/>
            <a:r>
              <a:rPr lang="en-US" dirty="0">
                <a:solidFill>
                  <a:schemeClr val="tx2"/>
                </a:solidFill>
              </a:rPr>
              <a:t>2,000</a:t>
            </a:r>
          </a:p>
        </p:txBody>
      </p:sp>
      <p:sp>
        <p:nvSpPr>
          <p:cNvPr id="30" name="TextBox 29">
            <a:extLst>
              <a:ext uri="{FF2B5EF4-FFF2-40B4-BE49-F238E27FC236}">
                <a16:creationId xmlns:a16="http://schemas.microsoft.com/office/drawing/2014/main" id="{7DC0CDCC-3CDC-40AC-8F2D-A8B82C6F58BF}"/>
              </a:ext>
            </a:extLst>
          </p:cNvPr>
          <p:cNvSpPr txBox="1"/>
          <p:nvPr/>
        </p:nvSpPr>
        <p:spPr>
          <a:xfrm>
            <a:off x="9106570" y="4150395"/>
            <a:ext cx="523373" cy="646331"/>
          </a:xfrm>
          <a:prstGeom prst="rect">
            <a:avLst/>
          </a:prstGeom>
          <a:noFill/>
        </p:spPr>
        <p:txBody>
          <a:bodyPr wrap="square">
            <a:spAutoFit/>
          </a:bodyPr>
          <a:lstStyle/>
          <a:p>
            <a:r>
              <a:rPr lang="en-US" dirty="0">
                <a:solidFill>
                  <a:srgbClr val="F89387"/>
                </a:solidFill>
              </a:rPr>
              <a:t>0</a:t>
            </a:r>
          </a:p>
        </p:txBody>
      </p:sp>
      <p:sp>
        <p:nvSpPr>
          <p:cNvPr id="31" name="TextBox 30">
            <a:extLst>
              <a:ext uri="{FF2B5EF4-FFF2-40B4-BE49-F238E27FC236}">
                <a16:creationId xmlns:a16="http://schemas.microsoft.com/office/drawing/2014/main" id="{C0E97B70-C2D5-4BDA-983B-F03B5FADC9A0}"/>
              </a:ext>
            </a:extLst>
          </p:cNvPr>
          <p:cNvSpPr txBox="1"/>
          <p:nvPr/>
        </p:nvSpPr>
        <p:spPr>
          <a:xfrm>
            <a:off x="12102433" y="4150395"/>
            <a:ext cx="1732547" cy="646331"/>
          </a:xfrm>
          <a:prstGeom prst="rect">
            <a:avLst/>
          </a:prstGeom>
          <a:noFill/>
        </p:spPr>
        <p:txBody>
          <a:bodyPr wrap="square">
            <a:spAutoFit/>
          </a:bodyPr>
          <a:lstStyle/>
          <a:p>
            <a:pPr algn="r"/>
            <a:r>
              <a:rPr lang="en-US" dirty="0">
                <a:solidFill>
                  <a:schemeClr val="tx2"/>
                </a:solidFill>
              </a:rPr>
              <a:t>800</a:t>
            </a:r>
          </a:p>
        </p:txBody>
      </p:sp>
      <p:sp>
        <p:nvSpPr>
          <p:cNvPr id="32" name="TextBox 31">
            <a:extLst>
              <a:ext uri="{FF2B5EF4-FFF2-40B4-BE49-F238E27FC236}">
                <a16:creationId xmlns:a16="http://schemas.microsoft.com/office/drawing/2014/main" id="{5F824A32-2658-4BE7-9591-F1499A3BD12F}"/>
              </a:ext>
            </a:extLst>
          </p:cNvPr>
          <p:cNvSpPr txBox="1"/>
          <p:nvPr/>
        </p:nvSpPr>
        <p:spPr>
          <a:xfrm>
            <a:off x="13834980" y="4150395"/>
            <a:ext cx="523373" cy="646331"/>
          </a:xfrm>
          <a:prstGeom prst="rect">
            <a:avLst/>
          </a:prstGeom>
          <a:noFill/>
        </p:spPr>
        <p:txBody>
          <a:bodyPr wrap="square">
            <a:spAutoFit/>
          </a:bodyPr>
          <a:lstStyle/>
          <a:p>
            <a:r>
              <a:rPr lang="en-US" dirty="0">
                <a:solidFill>
                  <a:srgbClr val="F89387"/>
                </a:solidFill>
              </a:rPr>
              <a:t>0</a:t>
            </a:r>
          </a:p>
        </p:txBody>
      </p:sp>
      <p:sp>
        <p:nvSpPr>
          <p:cNvPr id="33" name="TextBox 32">
            <a:extLst>
              <a:ext uri="{FF2B5EF4-FFF2-40B4-BE49-F238E27FC236}">
                <a16:creationId xmlns:a16="http://schemas.microsoft.com/office/drawing/2014/main" id="{07F3D07B-35DF-45F4-B94F-1EA7F98ECCC3}"/>
              </a:ext>
            </a:extLst>
          </p:cNvPr>
          <p:cNvSpPr txBox="1"/>
          <p:nvPr/>
        </p:nvSpPr>
        <p:spPr>
          <a:xfrm>
            <a:off x="16830843" y="4150395"/>
            <a:ext cx="1732547" cy="646331"/>
          </a:xfrm>
          <a:prstGeom prst="rect">
            <a:avLst/>
          </a:prstGeom>
          <a:noFill/>
        </p:spPr>
        <p:txBody>
          <a:bodyPr wrap="square">
            <a:spAutoFit/>
          </a:bodyPr>
          <a:lstStyle/>
          <a:p>
            <a:pPr algn="r"/>
            <a:r>
              <a:rPr lang="en-US" dirty="0">
                <a:solidFill>
                  <a:schemeClr val="tx2"/>
                </a:solidFill>
              </a:rPr>
              <a:t>1,100</a:t>
            </a:r>
          </a:p>
        </p:txBody>
      </p:sp>
      <p:sp>
        <p:nvSpPr>
          <p:cNvPr id="34" name="TextBox 33">
            <a:extLst>
              <a:ext uri="{FF2B5EF4-FFF2-40B4-BE49-F238E27FC236}">
                <a16:creationId xmlns:a16="http://schemas.microsoft.com/office/drawing/2014/main" id="{A51C5064-F6DD-44E2-8203-3B519D009C6A}"/>
              </a:ext>
            </a:extLst>
          </p:cNvPr>
          <p:cNvSpPr txBox="1"/>
          <p:nvPr/>
        </p:nvSpPr>
        <p:spPr>
          <a:xfrm>
            <a:off x="18563390" y="4150395"/>
            <a:ext cx="523373" cy="646331"/>
          </a:xfrm>
          <a:prstGeom prst="rect">
            <a:avLst/>
          </a:prstGeom>
          <a:noFill/>
        </p:spPr>
        <p:txBody>
          <a:bodyPr wrap="square">
            <a:spAutoFit/>
          </a:bodyPr>
          <a:lstStyle/>
          <a:p>
            <a:r>
              <a:rPr lang="en-US" dirty="0">
                <a:solidFill>
                  <a:srgbClr val="F89387"/>
                </a:solidFill>
              </a:rPr>
              <a:t>0</a:t>
            </a:r>
          </a:p>
        </p:txBody>
      </p:sp>
      <p:sp>
        <p:nvSpPr>
          <p:cNvPr id="35" name="TextBox 34">
            <a:extLst>
              <a:ext uri="{FF2B5EF4-FFF2-40B4-BE49-F238E27FC236}">
                <a16:creationId xmlns:a16="http://schemas.microsoft.com/office/drawing/2014/main" id="{3CA14FDA-F9BE-45B1-8D9A-75739546A21C}"/>
              </a:ext>
            </a:extLst>
          </p:cNvPr>
          <p:cNvSpPr txBox="1"/>
          <p:nvPr/>
        </p:nvSpPr>
        <p:spPr>
          <a:xfrm>
            <a:off x="21559253" y="4150395"/>
            <a:ext cx="1732547" cy="646331"/>
          </a:xfrm>
          <a:prstGeom prst="rect">
            <a:avLst/>
          </a:prstGeom>
          <a:noFill/>
        </p:spPr>
        <p:txBody>
          <a:bodyPr wrap="square">
            <a:spAutoFit/>
          </a:bodyPr>
          <a:lstStyle/>
          <a:p>
            <a:pPr algn="r"/>
            <a:r>
              <a:rPr lang="en-US" dirty="0">
                <a:solidFill>
                  <a:schemeClr val="tx2"/>
                </a:solidFill>
              </a:rPr>
              <a:t>1,500</a:t>
            </a:r>
          </a:p>
        </p:txBody>
      </p:sp>
      <p:sp>
        <p:nvSpPr>
          <p:cNvPr id="36" name="TextBox 35">
            <a:extLst>
              <a:ext uri="{FF2B5EF4-FFF2-40B4-BE49-F238E27FC236}">
                <a16:creationId xmlns:a16="http://schemas.microsoft.com/office/drawing/2014/main" id="{4152B177-CE70-478B-B6FD-43FDD0CD8ACC}"/>
              </a:ext>
            </a:extLst>
          </p:cNvPr>
          <p:cNvSpPr txBox="1"/>
          <p:nvPr/>
        </p:nvSpPr>
        <p:spPr>
          <a:xfrm>
            <a:off x="9106570" y="5042416"/>
            <a:ext cx="523373" cy="646331"/>
          </a:xfrm>
          <a:prstGeom prst="rect">
            <a:avLst/>
          </a:prstGeom>
          <a:noFill/>
        </p:spPr>
        <p:txBody>
          <a:bodyPr wrap="square">
            <a:spAutoFit/>
          </a:bodyPr>
          <a:lstStyle/>
          <a:p>
            <a:r>
              <a:rPr lang="en-US" dirty="0">
                <a:solidFill>
                  <a:srgbClr val="F89387"/>
                </a:solidFill>
              </a:rPr>
              <a:t>0</a:t>
            </a:r>
          </a:p>
        </p:txBody>
      </p:sp>
      <p:sp>
        <p:nvSpPr>
          <p:cNvPr id="37" name="TextBox 36">
            <a:extLst>
              <a:ext uri="{FF2B5EF4-FFF2-40B4-BE49-F238E27FC236}">
                <a16:creationId xmlns:a16="http://schemas.microsoft.com/office/drawing/2014/main" id="{584F414B-3D5A-4103-B77E-86E174D9C10E}"/>
              </a:ext>
            </a:extLst>
          </p:cNvPr>
          <p:cNvSpPr txBox="1"/>
          <p:nvPr/>
        </p:nvSpPr>
        <p:spPr>
          <a:xfrm>
            <a:off x="12102433" y="5042416"/>
            <a:ext cx="1732547" cy="646331"/>
          </a:xfrm>
          <a:prstGeom prst="rect">
            <a:avLst/>
          </a:prstGeom>
          <a:noFill/>
        </p:spPr>
        <p:txBody>
          <a:bodyPr wrap="square">
            <a:spAutoFit/>
          </a:bodyPr>
          <a:lstStyle/>
          <a:p>
            <a:pPr algn="r"/>
            <a:r>
              <a:rPr lang="en-US" dirty="0">
                <a:solidFill>
                  <a:schemeClr val="tx2"/>
                </a:solidFill>
              </a:rPr>
              <a:t>100</a:t>
            </a:r>
          </a:p>
        </p:txBody>
      </p:sp>
      <p:sp>
        <p:nvSpPr>
          <p:cNvPr id="38" name="TextBox 37">
            <a:extLst>
              <a:ext uri="{FF2B5EF4-FFF2-40B4-BE49-F238E27FC236}">
                <a16:creationId xmlns:a16="http://schemas.microsoft.com/office/drawing/2014/main" id="{99EFB19E-13CF-4013-8BED-13F62D8ED4AA}"/>
              </a:ext>
            </a:extLst>
          </p:cNvPr>
          <p:cNvSpPr txBox="1"/>
          <p:nvPr/>
        </p:nvSpPr>
        <p:spPr>
          <a:xfrm>
            <a:off x="13834980" y="5042416"/>
            <a:ext cx="523373" cy="646331"/>
          </a:xfrm>
          <a:prstGeom prst="rect">
            <a:avLst/>
          </a:prstGeom>
          <a:noFill/>
        </p:spPr>
        <p:txBody>
          <a:bodyPr wrap="square">
            <a:spAutoFit/>
          </a:bodyPr>
          <a:lstStyle/>
          <a:p>
            <a:r>
              <a:rPr lang="en-US" dirty="0">
                <a:solidFill>
                  <a:srgbClr val="F89387"/>
                </a:solidFill>
              </a:rPr>
              <a:t>0</a:t>
            </a:r>
          </a:p>
        </p:txBody>
      </p:sp>
      <p:sp>
        <p:nvSpPr>
          <p:cNvPr id="39" name="TextBox 38">
            <a:extLst>
              <a:ext uri="{FF2B5EF4-FFF2-40B4-BE49-F238E27FC236}">
                <a16:creationId xmlns:a16="http://schemas.microsoft.com/office/drawing/2014/main" id="{86E732C7-57EC-4044-8025-060E96D1C0A4}"/>
              </a:ext>
            </a:extLst>
          </p:cNvPr>
          <p:cNvSpPr txBox="1"/>
          <p:nvPr/>
        </p:nvSpPr>
        <p:spPr>
          <a:xfrm>
            <a:off x="16830843" y="5042416"/>
            <a:ext cx="1732547" cy="646331"/>
          </a:xfrm>
          <a:prstGeom prst="rect">
            <a:avLst/>
          </a:prstGeom>
          <a:noFill/>
        </p:spPr>
        <p:txBody>
          <a:bodyPr wrap="square">
            <a:spAutoFit/>
          </a:bodyPr>
          <a:lstStyle/>
          <a:p>
            <a:pPr algn="r"/>
            <a:r>
              <a:rPr lang="en-US" dirty="0">
                <a:solidFill>
                  <a:schemeClr val="tx2"/>
                </a:solidFill>
              </a:rPr>
              <a:t>100</a:t>
            </a:r>
          </a:p>
        </p:txBody>
      </p:sp>
      <p:sp>
        <p:nvSpPr>
          <p:cNvPr id="40" name="TextBox 39">
            <a:extLst>
              <a:ext uri="{FF2B5EF4-FFF2-40B4-BE49-F238E27FC236}">
                <a16:creationId xmlns:a16="http://schemas.microsoft.com/office/drawing/2014/main" id="{51E9F539-9A83-412A-B1D7-587E437CD144}"/>
              </a:ext>
            </a:extLst>
          </p:cNvPr>
          <p:cNvSpPr txBox="1"/>
          <p:nvPr/>
        </p:nvSpPr>
        <p:spPr>
          <a:xfrm>
            <a:off x="18563390" y="5042416"/>
            <a:ext cx="523373" cy="646331"/>
          </a:xfrm>
          <a:prstGeom prst="rect">
            <a:avLst/>
          </a:prstGeom>
          <a:noFill/>
        </p:spPr>
        <p:txBody>
          <a:bodyPr wrap="square">
            <a:spAutoFit/>
          </a:bodyPr>
          <a:lstStyle/>
          <a:p>
            <a:r>
              <a:rPr lang="en-US" dirty="0">
                <a:solidFill>
                  <a:srgbClr val="F89387"/>
                </a:solidFill>
              </a:rPr>
              <a:t>0</a:t>
            </a:r>
          </a:p>
        </p:txBody>
      </p:sp>
      <p:sp>
        <p:nvSpPr>
          <p:cNvPr id="41" name="TextBox 40">
            <a:extLst>
              <a:ext uri="{FF2B5EF4-FFF2-40B4-BE49-F238E27FC236}">
                <a16:creationId xmlns:a16="http://schemas.microsoft.com/office/drawing/2014/main" id="{25B5F5FF-C795-452F-9CF4-8CEE69D37CF0}"/>
              </a:ext>
            </a:extLst>
          </p:cNvPr>
          <p:cNvSpPr txBox="1"/>
          <p:nvPr/>
        </p:nvSpPr>
        <p:spPr>
          <a:xfrm>
            <a:off x="21559253" y="5042416"/>
            <a:ext cx="1732547" cy="646331"/>
          </a:xfrm>
          <a:prstGeom prst="rect">
            <a:avLst/>
          </a:prstGeom>
          <a:noFill/>
        </p:spPr>
        <p:txBody>
          <a:bodyPr wrap="square">
            <a:spAutoFit/>
          </a:bodyPr>
          <a:lstStyle/>
          <a:p>
            <a:pPr algn="r"/>
            <a:r>
              <a:rPr lang="en-US" dirty="0">
                <a:solidFill>
                  <a:schemeClr val="tx2"/>
                </a:solidFill>
              </a:rPr>
              <a:t>200</a:t>
            </a:r>
          </a:p>
        </p:txBody>
      </p:sp>
      <p:sp>
        <p:nvSpPr>
          <p:cNvPr id="42" name="TextBox 41">
            <a:extLst>
              <a:ext uri="{FF2B5EF4-FFF2-40B4-BE49-F238E27FC236}">
                <a16:creationId xmlns:a16="http://schemas.microsoft.com/office/drawing/2014/main" id="{6F9CA502-91F9-44DE-816A-0F4C41396521}"/>
              </a:ext>
            </a:extLst>
          </p:cNvPr>
          <p:cNvSpPr txBox="1"/>
          <p:nvPr/>
        </p:nvSpPr>
        <p:spPr>
          <a:xfrm>
            <a:off x="11829143" y="6176022"/>
            <a:ext cx="3817494" cy="646331"/>
          </a:xfrm>
          <a:prstGeom prst="rect">
            <a:avLst/>
          </a:prstGeom>
          <a:noFill/>
        </p:spPr>
        <p:txBody>
          <a:bodyPr wrap="square">
            <a:spAutoFit/>
          </a:bodyPr>
          <a:lstStyle/>
          <a:p>
            <a:pPr algn="ctr"/>
            <a:r>
              <a:rPr lang="en-US" dirty="0">
                <a:solidFill>
                  <a:schemeClr val="tx2"/>
                </a:solidFill>
              </a:rPr>
              <a:t>Close the accounts</a:t>
            </a:r>
          </a:p>
        </p:txBody>
      </p:sp>
      <p:sp>
        <p:nvSpPr>
          <p:cNvPr id="43" name="TextBox 42">
            <a:extLst>
              <a:ext uri="{FF2B5EF4-FFF2-40B4-BE49-F238E27FC236}">
                <a16:creationId xmlns:a16="http://schemas.microsoft.com/office/drawing/2014/main" id="{B9FA986B-3684-4010-BDAB-66C088265F92}"/>
              </a:ext>
            </a:extLst>
          </p:cNvPr>
          <p:cNvSpPr txBox="1"/>
          <p:nvPr/>
        </p:nvSpPr>
        <p:spPr>
          <a:xfrm>
            <a:off x="16548282" y="6176022"/>
            <a:ext cx="3836036" cy="646331"/>
          </a:xfrm>
          <a:prstGeom prst="rect">
            <a:avLst/>
          </a:prstGeom>
          <a:noFill/>
        </p:spPr>
        <p:txBody>
          <a:bodyPr wrap="square">
            <a:spAutoFit/>
          </a:bodyPr>
          <a:lstStyle/>
          <a:p>
            <a:pPr algn="ctr"/>
            <a:r>
              <a:rPr lang="en-US" dirty="0">
                <a:solidFill>
                  <a:schemeClr val="tx2"/>
                </a:solidFill>
              </a:rPr>
              <a:t>Close the accounts</a:t>
            </a:r>
          </a:p>
        </p:txBody>
      </p:sp>
      <p:sp>
        <p:nvSpPr>
          <p:cNvPr id="44" name="Arrow: Curved Up 43">
            <a:extLst>
              <a:ext uri="{FF2B5EF4-FFF2-40B4-BE49-F238E27FC236}">
                <a16:creationId xmlns:a16="http://schemas.microsoft.com/office/drawing/2014/main" id="{A0440904-9658-4158-B52E-4AC3FB77C14C}"/>
              </a:ext>
            </a:extLst>
          </p:cNvPr>
          <p:cNvSpPr/>
          <p:nvPr/>
        </p:nvSpPr>
        <p:spPr>
          <a:xfrm>
            <a:off x="13191456" y="5764587"/>
            <a:ext cx="986589" cy="358666"/>
          </a:xfrm>
          <a:prstGeom prst="curvedUpArrow">
            <a:avLst>
              <a:gd name="adj1" fmla="val 25000"/>
              <a:gd name="adj2" fmla="val 114247"/>
              <a:gd name="adj3" fmla="val 25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Arrow: Curved Up 44">
            <a:extLst>
              <a:ext uri="{FF2B5EF4-FFF2-40B4-BE49-F238E27FC236}">
                <a16:creationId xmlns:a16="http://schemas.microsoft.com/office/drawing/2014/main" id="{C5BD789D-5B18-4449-B37F-A68C09D9D73B}"/>
              </a:ext>
            </a:extLst>
          </p:cNvPr>
          <p:cNvSpPr/>
          <p:nvPr/>
        </p:nvSpPr>
        <p:spPr>
          <a:xfrm>
            <a:off x="17973006" y="5764587"/>
            <a:ext cx="986589" cy="358666"/>
          </a:xfrm>
          <a:prstGeom prst="curvedUpArrow">
            <a:avLst>
              <a:gd name="adj1" fmla="val 25000"/>
              <a:gd name="adj2" fmla="val 114247"/>
              <a:gd name="adj3" fmla="val 25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6" name="Arrow: Right 45">
            <a:extLst>
              <a:ext uri="{FF2B5EF4-FFF2-40B4-BE49-F238E27FC236}">
                <a16:creationId xmlns:a16="http://schemas.microsoft.com/office/drawing/2014/main" id="{2FDADFBA-754F-4679-B71F-7FBD99F9E5FE}"/>
              </a:ext>
            </a:extLst>
          </p:cNvPr>
          <p:cNvSpPr/>
          <p:nvPr/>
        </p:nvSpPr>
        <p:spPr>
          <a:xfrm>
            <a:off x="9106570" y="7771281"/>
            <a:ext cx="4728410" cy="84216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2020</a:t>
            </a:r>
          </a:p>
        </p:txBody>
      </p:sp>
      <p:sp>
        <p:nvSpPr>
          <p:cNvPr id="47" name="Arrow: Right 46">
            <a:extLst>
              <a:ext uri="{FF2B5EF4-FFF2-40B4-BE49-F238E27FC236}">
                <a16:creationId xmlns:a16="http://schemas.microsoft.com/office/drawing/2014/main" id="{95BA1665-98B4-4F41-A649-B5D317F27BFB}"/>
              </a:ext>
            </a:extLst>
          </p:cNvPr>
          <p:cNvSpPr/>
          <p:nvPr/>
        </p:nvSpPr>
        <p:spPr>
          <a:xfrm>
            <a:off x="13834980" y="7771281"/>
            <a:ext cx="4728410" cy="84216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2021</a:t>
            </a:r>
          </a:p>
        </p:txBody>
      </p:sp>
      <p:sp>
        <p:nvSpPr>
          <p:cNvPr id="48" name="Arrow: Right 47">
            <a:extLst>
              <a:ext uri="{FF2B5EF4-FFF2-40B4-BE49-F238E27FC236}">
                <a16:creationId xmlns:a16="http://schemas.microsoft.com/office/drawing/2014/main" id="{8584693C-571C-4676-B272-4F466D80D129}"/>
              </a:ext>
            </a:extLst>
          </p:cNvPr>
          <p:cNvSpPr/>
          <p:nvPr/>
        </p:nvSpPr>
        <p:spPr>
          <a:xfrm>
            <a:off x="18563390" y="7771281"/>
            <a:ext cx="4728410" cy="84216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2022</a:t>
            </a:r>
          </a:p>
        </p:txBody>
      </p:sp>
      <p:sp>
        <p:nvSpPr>
          <p:cNvPr id="49" name="TextBox 48">
            <a:extLst>
              <a:ext uri="{FF2B5EF4-FFF2-40B4-BE49-F238E27FC236}">
                <a16:creationId xmlns:a16="http://schemas.microsoft.com/office/drawing/2014/main" id="{7C7237F6-74FF-4AE4-AE42-FDD5BC752E62}"/>
              </a:ext>
            </a:extLst>
          </p:cNvPr>
          <p:cNvSpPr txBox="1"/>
          <p:nvPr/>
        </p:nvSpPr>
        <p:spPr>
          <a:xfrm>
            <a:off x="9106570" y="8563261"/>
            <a:ext cx="2916986" cy="646331"/>
          </a:xfrm>
          <a:prstGeom prst="rect">
            <a:avLst/>
          </a:prstGeom>
          <a:noFill/>
        </p:spPr>
        <p:txBody>
          <a:bodyPr wrap="square">
            <a:spAutoFit/>
          </a:bodyPr>
          <a:lstStyle/>
          <a:p>
            <a:r>
              <a:rPr lang="en-US" dirty="0">
                <a:solidFill>
                  <a:schemeClr val="tx2"/>
                </a:solidFill>
              </a:rPr>
              <a:t>2,500</a:t>
            </a:r>
          </a:p>
        </p:txBody>
      </p:sp>
      <p:sp>
        <p:nvSpPr>
          <p:cNvPr id="50" name="TextBox 49">
            <a:extLst>
              <a:ext uri="{FF2B5EF4-FFF2-40B4-BE49-F238E27FC236}">
                <a16:creationId xmlns:a16="http://schemas.microsoft.com/office/drawing/2014/main" id="{751BF7F4-300F-4AC1-9255-DE6379F97A93}"/>
              </a:ext>
            </a:extLst>
          </p:cNvPr>
          <p:cNvSpPr txBox="1"/>
          <p:nvPr/>
        </p:nvSpPr>
        <p:spPr>
          <a:xfrm>
            <a:off x="12102433" y="8563261"/>
            <a:ext cx="1732547" cy="646331"/>
          </a:xfrm>
          <a:prstGeom prst="rect">
            <a:avLst/>
          </a:prstGeom>
          <a:noFill/>
        </p:spPr>
        <p:txBody>
          <a:bodyPr wrap="square">
            <a:spAutoFit/>
          </a:bodyPr>
          <a:lstStyle/>
          <a:p>
            <a:pPr algn="r"/>
            <a:r>
              <a:rPr lang="en-US" dirty="0">
                <a:solidFill>
                  <a:schemeClr val="tx2"/>
                </a:solidFill>
              </a:rPr>
              <a:t>3,000</a:t>
            </a:r>
          </a:p>
        </p:txBody>
      </p:sp>
      <p:sp>
        <p:nvSpPr>
          <p:cNvPr id="51" name="TextBox 50">
            <a:extLst>
              <a:ext uri="{FF2B5EF4-FFF2-40B4-BE49-F238E27FC236}">
                <a16:creationId xmlns:a16="http://schemas.microsoft.com/office/drawing/2014/main" id="{606B67D4-EDA5-41F0-B410-6FB55DBF139C}"/>
              </a:ext>
            </a:extLst>
          </p:cNvPr>
          <p:cNvSpPr txBox="1"/>
          <p:nvPr/>
        </p:nvSpPr>
        <p:spPr>
          <a:xfrm>
            <a:off x="6892088" y="8563261"/>
            <a:ext cx="2135605" cy="646331"/>
          </a:xfrm>
          <a:prstGeom prst="rect">
            <a:avLst/>
          </a:prstGeom>
          <a:noFill/>
        </p:spPr>
        <p:txBody>
          <a:bodyPr wrap="square">
            <a:spAutoFit/>
          </a:bodyPr>
          <a:lstStyle/>
          <a:p>
            <a:r>
              <a:rPr lang="en-US" dirty="0">
                <a:solidFill>
                  <a:schemeClr val="tx2"/>
                </a:solidFill>
              </a:rPr>
              <a:t>Assets</a:t>
            </a:r>
          </a:p>
        </p:txBody>
      </p:sp>
      <p:sp>
        <p:nvSpPr>
          <p:cNvPr id="52" name="TextBox 51">
            <a:extLst>
              <a:ext uri="{FF2B5EF4-FFF2-40B4-BE49-F238E27FC236}">
                <a16:creationId xmlns:a16="http://schemas.microsoft.com/office/drawing/2014/main" id="{D5DCC553-F62E-42E8-BC8C-E7A9CBD7B118}"/>
              </a:ext>
            </a:extLst>
          </p:cNvPr>
          <p:cNvSpPr txBox="1"/>
          <p:nvPr/>
        </p:nvSpPr>
        <p:spPr>
          <a:xfrm>
            <a:off x="6892088" y="9455701"/>
            <a:ext cx="2135605" cy="646331"/>
          </a:xfrm>
          <a:prstGeom prst="rect">
            <a:avLst/>
          </a:prstGeom>
          <a:noFill/>
        </p:spPr>
        <p:txBody>
          <a:bodyPr wrap="square">
            <a:spAutoFit/>
          </a:bodyPr>
          <a:lstStyle/>
          <a:p>
            <a:r>
              <a:rPr lang="en-US" dirty="0">
                <a:solidFill>
                  <a:schemeClr val="tx2"/>
                </a:solidFill>
              </a:rPr>
              <a:t>Liabilities</a:t>
            </a:r>
          </a:p>
        </p:txBody>
      </p:sp>
      <p:sp>
        <p:nvSpPr>
          <p:cNvPr id="53" name="TextBox 52">
            <a:extLst>
              <a:ext uri="{FF2B5EF4-FFF2-40B4-BE49-F238E27FC236}">
                <a16:creationId xmlns:a16="http://schemas.microsoft.com/office/drawing/2014/main" id="{592F0C9C-1293-4448-B289-F16135D46F97}"/>
              </a:ext>
            </a:extLst>
          </p:cNvPr>
          <p:cNvSpPr txBox="1"/>
          <p:nvPr/>
        </p:nvSpPr>
        <p:spPr>
          <a:xfrm>
            <a:off x="6892088" y="10348141"/>
            <a:ext cx="2135605" cy="646331"/>
          </a:xfrm>
          <a:prstGeom prst="rect">
            <a:avLst/>
          </a:prstGeom>
          <a:noFill/>
        </p:spPr>
        <p:txBody>
          <a:bodyPr wrap="square">
            <a:spAutoFit/>
          </a:bodyPr>
          <a:lstStyle/>
          <a:p>
            <a:r>
              <a:rPr lang="en-US" dirty="0">
                <a:solidFill>
                  <a:schemeClr val="tx2"/>
                </a:solidFill>
              </a:rPr>
              <a:t>Equity</a:t>
            </a:r>
          </a:p>
        </p:txBody>
      </p:sp>
      <p:sp>
        <p:nvSpPr>
          <p:cNvPr id="54" name="TextBox 53">
            <a:extLst>
              <a:ext uri="{FF2B5EF4-FFF2-40B4-BE49-F238E27FC236}">
                <a16:creationId xmlns:a16="http://schemas.microsoft.com/office/drawing/2014/main" id="{EB7494D4-B549-4273-8691-936C5EFA5F5F}"/>
              </a:ext>
            </a:extLst>
          </p:cNvPr>
          <p:cNvSpPr txBox="1"/>
          <p:nvPr/>
        </p:nvSpPr>
        <p:spPr>
          <a:xfrm>
            <a:off x="13834980" y="8563261"/>
            <a:ext cx="1658349" cy="646331"/>
          </a:xfrm>
          <a:prstGeom prst="rect">
            <a:avLst/>
          </a:prstGeom>
          <a:noFill/>
        </p:spPr>
        <p:txBody>
          <a:bodyPr wrap="square">
            <a:spAutoFit/>
          </a:bodyPr>
          <a:lstStyle/>
          <a:p>
            <a:r>
              <a:rPr lang="en-US" dirty="0">
                <a:solidFill>
                  <a:srgbClr val="F89387"/>
                </a:solidFill>
              </a:rPr>
              <a:t>3,000</a:t>
            </a:r>
          </a:p>
        </p:txBody>
      </p:sp>
      <p:sp>
        <p:nvSpPr>
          <p:cNvPr id="55" name="TextBox 54">
            <a:extLst>
              <a:ext uri="{FF2B5EF4-FFF2-40B4-BE49-F238E27FC236}">
                <a16:creationId xmlns:a16="http://schemas.microsoft.com/office/drawing/2014/main" id="{9E655582-B194-4BA2-BC1A-F0A43F589C1D}"/>
              </a:ext>
            </a:extLst>
          </p:cNvPr>
          <p:cNvSpPr txBox="1"/>
          <p:nvPr/>
        </p:nvSpPr>
        <p:spPr>
          <a:xfrm>
            <a:off x="16830843" y="8563261"/>
            <a:ext cx="1732547" cy="646331"/>
          </a:xfrm>
          <a:prstGeom prst="rect">
            <a:avLst/>
          </a:prstGeom>
          <a:noFill/>
        </p:spPr>
        <p:txBody>
          <a:bodyPr wrap="square">
            <a:spAutoFit/>
          </a:bodyPr>
          <a:lstStyle/>
          <a:p>
            <a:pPr algn="r"/>
            <a:r>
              <a:rPr lang="en-US" dirty="0">
                <a:solidFill>
                  <a:schemeClr val="tx2"/>
                </a:solidFill>
              </a:rPr>
              <a:t>3,500</a:t>
            </a:r>
          </a:p>
        </p:txBody>
      </p:sp>
      <p:sp>
        <p:nvSpPr>
          <p:cNvPr id="56" name="TextBox 55">
            <a:extLst>
              <a:ext uri="{FF2B5EF4-FFF2-40B4-BE49-F238E27FC236}">
                <a16:creationId xmlns:a16="http://schemas.microsoft.com/office/drawing/2014/main" id="{B8557190-86AD-4C19-A9B1-DA5B82CF6509}"/>
              </a:ext>
            </a:extLst>
          </p:cNvPr>
          <p:cNvSpPr txBox="1"/>
          <p:nvPr/>
        </p:nvSpPr>
        <p:spPr>
          <a:xfrm>
            <a:off x="18563390" y="8563261"/>
            <a:ext cx="2142957" cy="646331"/>
          </a:xfrm>
          <a:prstGeom prst="rect">
            <a:avLst/>
          </a:prstGeom>
          <a:noFill/>
        </p:spPr>
        <p:txBody>
          <a:bodyPr wrap="square">
            <a:spAutoFit/>
          </a:bodyPr>
          <a:lstStyle/>
          <a:p>
            <a:r>
              <a:rPr lang="en-US" dirty="0">
                <a:solidFill>
                  <a:srgbClr val="F89387"/>
                </a:solidFill>
              </a:rPr>
              <a:t>3,500</a:t>
            </a:r>
          </a:p>
        </p:txBody>
      </p:sp>
      <p:sp>
        <p:nvSpPr>
          <p:cNvPr id="57" name="TextBox 56">
            <a:extLst>
              <a:ext uri="{FF2B5EF4-FFF2-40B4-BE49-F238E27FC236}">
                <a16:creationId xmlns:a16="http://schemas.microsoft.com/office/drawing/2014/main" id="{0BC55348-4CA0-4447-8D38-97F2422A93E0}"/>
              </a:ext>
            </a:extLst>
          </p:cNvPr>
          <p:cNvSpPr txBox="1"/>
          <p:nvPr/>
        </p:nvSpPr>
        <p:spPr>
          <a:xfrm>
            <a:off x="21559253" y="8563261"/>
            <a:ext cx="1732547" cy="646331"/>
          </a:xfrm>
          <a:prstGeom prst="rect">
            <a:avLst/>
          </a:prstGeom>
          <a:noFill/>
        </p:spPr>
        <p:txBody>
          <a:bodyPr wrap="square">
            <a:spAutoFit/>
          </a:bodyPr>
          <a:lstStyle/>
          <a:p>
            <a:pPr algn="r"/>
            <a:r>
              <a:rPr lang="en-US" dirty="0">
                <a:solidFill>
                  <a:schemeClr val="tx2"/>
                </a:solidFill>
              </a:rPr>
              <a:t>3,900</a:t>
            </a:r>
          </a:p>
        </p:txBody>
      </p:sp>
      <p:sp>
        <p:nvSpPr>
          <p:cNvPr id="58" name="TextBox 57">
            <a:extLst>
              <a:ext uri="{FF2B5EF4-FFF2-40B4-BE49-F238E27FC236}">
                <a16:creationId xmlns:a16="http://schemas.microsoft.com/office/drawing/2014/main" id="{63E4D78E-6F10-4D81-A381-B329BC8B1EBB}"/>
              </a:ext>
            </a:extLst>
          </p:cNvPr>
          <p:cNvSpPr txBox="1"/>
          <p:nvPr/>
        </p:nvSpPr>
        <p:spPr>
          <a:xfrm>
            <a:off x="9106570" y="9455282"/>
            <a:ext cx="2916986" cy="646331"/>
          </a:xfrm>
          <a:prstGeom prst="rect">
            <a:avLst/>
          </a:prstGeom>
          <a:noFill/>
        </p:spPr>
        <p:txBody>
          <a:bodyPr wrap="square">
            <a:spAutoFit/>
          </a:bodyPr>
          <a:lstStyle/>
          <a:p>
            <a:r>
              <a:rPr lang="en-US" dirty="0">
                <a:solidFill>
                  <a:schemeClr val="tx2"/>
                </a:solidFill>
              </a:rPr>
              <a:t>1,000</a:t>
            </a:r>
          </a:p>
        </p:txBody>
      </p:sp>
      <p:sp>
        <p:nvSpPr>
          <p:cNvPr id="59" name="TextBox 58">
            <a:extLst>
              <a:ext uri="{FF2B5EF4-FFF2-40B4-BE49-F238E27FC236}">
                <a16:creationId xmlns:a16="http://schemas.microsoft.com/office/drawing/2014/main" id="{615BD6DD-2D3F-449F-93E5-0469406A2269}"/>
              </a:ext>
            </a:extLst>
          </p:cNvPr>
          <p:cNvSpPr txBox="1"/>
          <p:nvPr/>
        </p:nvSpPr>
        <p:spPr>
          <a:xfrm>
            <a:off x="12102433" y="9455282"/>
            <a:ext cx="1732547" cy="646331"/>
          </a:xfrm>
          <a:prstGeom prst="rect">
            <a:avLst/>
          </a:prstGeom>
          <a:noFill/>
        </p:spPr>
        <p:txBody>
          <a:bodyPr wrap="square">
            <a:spAutoFit/>
          </a:bodyPr>
          <a:lstStyle/>
          <a:p>
            <a:pPr algn="r"/>
            <a:r>
              <a:rPr lang="en-US" dirty="0">
                <a:solidFill>
                  <a:schemeClr val="tx2"/>
                </a:solidFill>
              </a:rPr>
              <a:t>1,200</a:t>
            </a:r>
          </a:p>
        </p:txBody>
      </p:sp>
      <p:sp>
        <p:nvSpPr>
          <p:cNvPr id="60" name="TextBox 59">
            <a:extLst>
              <a:ext uri="{FF2B5EF4-FFF2-40B4-BE49-F238E27FC236}">
                <a16:creationId xmlns:a16="http://schemas.microsoft.com/office/drawing/2014/main" id="{06DC594C-CA5B-4E11-B06E-7BC7B11FD090}"/>
              </a:ext>
            </a:extLst>
          </p:cNvPr>
          <p:cNvSpPr txBox="1"/>
          <p:nvPr/>
        </p:nvSpPr>
        <p:spPr>
          <a:xfrm>
            <a:off x="13834980" y="9455282"/>
            <a:ext cx="1658349" cy="646331"/>
          </a:xfrm>
          <a:prstGeom prst="rect">
            <a:avLst/>
          </a:prstGeom>
          <a:noFill/>
        </p:spPr>
        <p:txBody>
          <a:bodyPr wrap="square">
            <a:spAutoFit/>
          </a:bodyPr>
          <a:lstStyle/>
          <a:p>
            <a:r>
              <a:rPr lang="en-US" dirty="0">
                <a:solidFill>
                  <a:srgbClr val="F89387"/>
                </a:solidFill>
              </a:rPr>
              <a:t>1,200</a:t>
            </a:r>
          </a:p>
        </p:txBody>
      </p:sp>
      <p:sp>
        <p:nvSpPr>
          <p:cNvPr id="61" name="TextBox 60">
            <a:extLst>
              <a:ext uri="{FF2B5EF4-FFF2-40B4-BE49-F238E27FC236}">
                <a16:creationId xmlns:a16="http://schemas.microsoft.com/office/drawing/2014/main" id="{0C8812AC-1C38-49A5-A669-CC7963427278}"/>
              </a:ext>
            </a:extLst>
          </p:cNvPr>
          <p:cNvSpPr txBox="1"/>
          <p:nvPr/>
        </p:nvSpPr>
        <p:spPr>
          <a:xfrm>
            <a:off x="16830843" y="9455282"/>
            <a:ext cx="1732547" cy="646331"/>
          </a:xfrm>
          <a:prstGeom prst="rect">
            <a:avLst/>
          </a:prstGeom>
          <a:noFill/>
        </p:spPr>
        <p:txBody>
          <a:bodyPr wrap="square">
            <a:spAutoFit/>
          </a:bodyPr>
          <a:lstStyle/>
          <a:p>
            <a:pPr algn="r"/>
            <a:r>
              <a:rPr lang="en-US" dirty="0">
                <a:solidFill>
                  <a:schemeClr val="tx2"/>
                </a:solidFill>
              </a:rPr>
              <a:t>1,400</a:t>
            </a:r>
          </a:p>
        </p:txBody>
      </p:sp>
      <p:sp>
        <p:nvSpPr>
          <p:cNvPr id="62" name="TextBox 61">
            <a:extLst>
              <a:ext uri="{FF2B5EF4-FFF2-40B4-BE49-F238E27FC236}">
                <a16:creationId xmlns:a16="http://schemas.microsoft.com/office/drawing/2014/main" id="{B236F0B9-190A-4F11-8A08-88DAEF0ADD35}"/>
              </a:ext>
            </a:extLst>
          </p:cNvPr>
          <p:cNvSpPr txBox="1"/>
          <p:nvPr/>
        </p:nvSpPr>
        <p:spPr>
          <a:xfrm>
            <a:off x="18563390" y="9455282"/>
            <a:ext cx="2142957" cy="646331"/>
          </a:xfrm>
          <a:prstGeom prst="rect">
            <a:avLst/>
          </a:prstGeom>
          <a:noFill/>
        </p:spPr>
        <p:txBody>
          <a:bodyPr wrap="square">
            <a:spAutoFit/>
          </a:bodyPr>
          <a:lstStyle/>
          <a:p>
            <a:r>
              <a:rPr lang="en-US" dirty="0">
                <a:solidFill>
                  <a:srgbClr val="F89387"/>
                </a:solidFill>
              </a:rPr>
              <a:t>1,400</a:t>
            </a:r>
          </a:p>
        </p:txBody>
      </p:sp>
      <p:sp>
        <p:nvSpPr>
          <p:cNvPr id="63" name="TextBox 62">
            <a:extLst>
              <a:ext uri="{FF2B5EF4-FFF2-40B4-BE49-F238E27FC236}">
                <a16:creationId xmlns:a16="http://schemas.microsoft.com/office/drawing/2014/main" id="{78039FF9-26A7-4C60-8A10-4A969C678937}"/>
              </a:ext>
            </a:extLst>
          </p:cNvPr>
          <p:cNvSpPr txBox="1"/>
          <p:nvPr/>
        </p:nvSpPr>
        <p:spPr>
          <a:xfrm>
            <a:off x="21559253" y="9455282"/>
            <a:ext cx="1732547" cy="646331"/>
          </a:xfrm>
          <a:prstGeom prst="rect">
            <a:avLst/>
          </a:prstGeom>
          <a:noFill/>
        </p:spPr>
        <p:txBody>
          <a:bodyPr wrap="square">
            <a:spAutoFit/>
          </a:bodyPr>
          <a:lstStyle/>
          <a:p>
            <a:pPr algn="r"/>
            <a:r>
              <a:rPr lang="en-US" dirty="0">
                <a:solidFill>
                  <a:schemeClr val="tx2"/>
                </a:solidFill>
              </a:rPr>
              <a:t>1,500</a:t>
            </a:r>
          </a:p>
        </p:txBody>
      </p:sp>
      <p:sp>
        <p:nvSpPr>
          <p:cNvPr id="64" name="TextBox 63">
            <a:extLst>
              <a:ext uri="{FF2B5EF4-FFF2-40B4-BE49-F238E27FC236}">
                <a16:creationId xmlns:a16="http://schemas.microsoft.com/office/drawing/2014/main" id="{E9D9EC49-B062-4C73-974A-50172A23A889}"/>
              </a:ext>
            </a:extLst>
          </p:cNvPr>
          <p:cNvSpPr txBox="1"/>
          <p:nvPr/>
        </p:nvSpPr>
        <p:spPr>
          <a:xfrm>
            <a:off x="9106570" y="10347303"/>
            <a:ext cx="2916986" cy="646331"/>
          </a:xfrm>
          <a:prstGeom prst="rect">
            <a:avLst/>
          </a:prstGeom>
          <a:noFill/>
        </p:spPr>
        <p:txBody>
          <a:bodyPr wrap="square">
            <a:spAutoFit/>
          </a:bodyPr>
          <a:lstStyle/>
          <a:p>
            <a:r>
              <a:rPr lang="en-US" dirty="0">
                <a:solidFill>
                  <a:schemeClr val="tx2"/>
                </a:solidFill>
              </a:rPr>
              <a:t>1,500</a:t>
            </a:r>
          </a:p>
        </p:txBody>
      </p:sp>
      <p:sp>
        <p:nvSpPr>
          <p:cNvPr id="65" name="TextBox 64">
            <a:extLst>
              <a:ext uri="{FF2B5EF4-FFF2-40B4-BE49-F238E27FC236}">
                <a16:creationId xmlns:a16="http://schemas.microsoft.com/office/drawing/2014/main" id="{F2659713-0606-43E4-8037-9D3C2C862F6E}"/>
              </a:ext>
            </a:extLst>
          </p:cNvPr>
          <p:cNvSpPr txBox="1"/>
          <p:nvPr/>
        </p:nvSpPr>
        <p:spPr>
          <a:xfrm>
            <a:off x="12102433" y="10347303"/>
            <a:ext cx="1732547" cy="646331"/>
          </a:xfrm>
          <a:prstGeom prst="rect">
            <a:avLst/>
          </a:prstGeom>
          <a:noFill/>
        </p:spPr>
        <p:txBody>
          <a:bodyPr wrap="square">
            <a:spAutoFit/>
          </a:bodyPr>
          <a:lstStyle/>
          <a:p>
            <a:pPr algn="r"/>
            <a:r>
              <a:rPr lang="en-US" dirty="0">
                <a:solidFill>
                  <a:schemeClr val="tx2"/>
                </a:solidFill>
              </a:rPr>
              <a:t>1,800</a:t>
            </a:r>
          </a:p>
        </p:txBody>
      </p:sp>
      <p:sp>
        <p:nvSpPr>
          <p:cNvPr id="66" name="TextBox 65">
            <a:extLst>
              <a:ext uri="{FF2B5EF4-FFF2-40B4-BE49-F238E27FC236}">
                <a16:creationId xmlns:a16="http://schemas.microsoft.com/office/drawing/2014/main" id="{A62646D4-88B9-4A77-86FF-9859EE79F421}"/>
              </a:ext>
            </a:extLst>
          </p:cNvPr>
          <p:cNvSpPr txBox="1"/>
          <p:nvPr/>
        </p:nvSpPr>
        <p:spPr>
          <a:xfrm>
            <a:off x="13834980" y="10347303"/>
            <a:ext cx="1658349" cy="646331"/>
          </a:xfrm>
          <a:prstGeom prst="rect">
            <a:avLst/>
          </a:prstGeom>
          <a:noFill/>
        </p:spPr>
        <p:txBody>
          <a:bodyPr wrap="square">
            <a:spAutoFit/>
          </a:bodyPr>
          <a:lstStyle/>
          <a:p>
            <a:r>
              <a:rPr lang="en-US" dirty="0">
                <a:solidFill>
                  <a:srgbClr val="F89387"/>
                </a:solidFill>
              </a:rPr>
              <a:t>1,800</a:t>
            </a:r>
          </a:p>
        </p:txBody>
      </p:sp>
      <p:sp>
        <p:nvSpPr>
          <p:cNvPr id="67" name="TextBox 66">
            <a:extLst>
              <a:ext uri="{FF2B5EF4-FFF2-40B4-BE49-F238E27FC236}">
                <a16:creationId xmlns:a16="http://schemas.microsoft.com/office/drawing/2014/main" id="{0A79D875-9969-4A41-8353-9234C061DF11}"/>
              </a:ext>
            </a:extLst>
          </p:cNvPr>
          <p:cNvSpPr txBox="1"/>
          <p:nvPr/>
        </p:nvSpPr>
        <p:spPr>
          <a:xfrm>
            <a:off x="16830843" y="10347303"/>
            <a:ext cx="1732547" cy="646331"/>
          </a:xfrm>
          <a:prstGeom prst="rect">
            <a:avLst/>
          </a:prstGeom>
          <a:noFill/>
        </p:spPr>
        <p:txBody>
          <a:bodyPr wrap="square">
            <a:spAutoFit/>
          </a:bodyPr>
          <a:lstStyle/>
          <a:p>
            <a:pPr algn="r"/>
            <a:r>
              <a:rPr lang="en-US" dirty="0">
                <a:solidFill>
                  <a:schemeClr val="tx2"/>
                </a:solidFill>
              </a:rPr>
              <a:t>2,100</a:t>
            </a:r>
          </a:p>
        </p:txBody>
      </p:sp>
      <p:sp>
        <p:nvSpPr>
          <p:cNvPr id="68" name="TextBox 67">
            <a:extLst>
              <a:ext uri="{FF2B5EF4-FFF2-40B4-BE49-F238E27FC236}">
                <a16:creationId xmlns:a16="http://schemas.microsoft.com/office/drawing/2014/main" id="{4B98EBB9-C575-4C67-BDE4-64DB40BD494D}"/>
              </a:ext>
            </a:extLst>
          </p:cNvPr>
          <p:cNvSpPr txBox="1"/>
          <p:nvPr/>
        </p:nvSpPr>
        <p:spPr>
          <a:xfrm>
            <a:off x="18563390" y="10347303"/>
            <a:ext cx="2142957" cy="646331"/>
          </a:xfrm>
          <a:prstGeom prst="rect">
            <a:avLst/>
          </a:prstGeom>
          <a:noFill/>
        </p:spPr>
        <p:txBody>
          <a:bodyPr wrap="square">
            <a:spAutoFit/>
          </a:bodyPr>
          <a:lstStyle/>
          <a:p>
            <a:r>
              <a:rPr lang="en-US" dirty="0">
                <a:solidFill>
                  <a:srgbClr val="F89387"/>
                </a:solidFill>
              </a:rPr>
              <a:t>2,100</a:t>
            </a:r>
          </a:p>
        </p:txBody>
      </p:sp>
      <p:sp>
        <p:nvSpPr>
          <p:cNvPr id="69" name="TextBox 68">
            <a:extLst>
              <a:ext uri="{FF2B5EF4-FFF2-40B4-BE49-F238E27FC236}">
                <a16:creationId xmlns:a16="http://schemas.microsoft.com/office/drawing/2014/main" id="{C26B4584-DB1F-4D66-871A-E5E25A080B17}"/>
              </a:ext>
            </a:extLst>
          </p:cNvPr>
          <p:cNvSpPr txBox="1"/>
          <p:nvPr/>
        </p:nvSpPr>
        <p:spPr>
          <a:xfrm>
            <a:off x="21559253" y="10347303"/>
            <a:ext cx="1732547" cy="646331"/>
          </a:xfrm>
          <a:prstGeom prst="rect">
            <a:avLst/>
          </a:prstGeom>
          <a:noFill/>
        </p:spPr>
        <p:txBody>
          <a:bodyPr wrap="square">
            <a:spAutoFit/>
          </a:bodyPr>
          <a:lstStyle/>
          <a:p>
            <a:pPr algn="r"/>
            <a:r>
              <a:rPr lang="en-US" dirty="0">
                <a:solidFill>
                  <a:schemeClr val="tx2"/>
                </a:solidFill>
              </a:rPr>
              <a:t>2,400</a:t>
            </a:r>
          </a:p>
        </p:txBody>
      </p:sp>
      <p:sp>
        <p:nvSpPr>
          <p:cNvPr id="70" name="TextBox 69">
            <a:extLst>
              <a:ext uri="{FF2B5EF4-FFF2-40B4-BE49-F238E27FC236}">
                <a16:creationId xmlns:a16="http://schemas.microsoft.com/office/drawing/2014/main" id="{A3AD17C9-55F2-478A-8026-2A4405559A2F}"/>
              </a:ext>
            </a:extLst>
          </p:cNvPr>
          <p:cNvSpPr txBox="1"/>
          <p:nvPr/>
        </p:nvSpPr>
        <p:spPr>
          <a:xfrm>
            <a:off x="11454063" y="11353138"/>
            <a:ext cx="4567654" cy="1200329"/>
          </a:xfrm>
          <a:prstGeom prst="rect">
            <a:avLst/>
          </a:prstGeom>
          <a:noFill/>
        </p:spPr>
        <p:txBody>
          <a:bodyPr wrap="square">
            <a:spAutoFit/>
          </a:bodyPr>
          <a:lstStyle/>
          <a:p>
            <a:pPr algn="ctr"/>
            <a:r>
              <a:rPr lang="en-US" dirty="0">
                <a:solidFill>
                  <a:schemeClr val="tx2"/>
                </a:solidFill>
              </a:rPr>
              <a:t>Carried forward into the next period</a:t>
            </a:r>
          </a:p>
        </p:txBody>
      </p:sp>
      <p:sp>
        <p:nvSpPr>
          <p:cNvPr id="71" name="TextBox 70">
            <a:extLst>
              <a:ext uri="{FF2B5EF4-FFF2-40B4-BE49-F238E27FC236}">
                <a16:creationId xmlns:a16="http://schemas.microsoft.com/office/drawing/2014/main" id="{8E2CCCF7-2EB2-459D-9B4E-F52B778D417A}"/>
              </a:ext>
            </a:extLst>
          </p:cNvPr>
          <p:cNvSpPr txBox="1"/>
          <p:nvPr/>
        </p:nvSpPr>
        <p:spPr>
          <a:xfrm>
            <a:off x="16254663" y="11353138"/>
            <a:ext cx="4423274" cy="1200329"/>
          </a:xfrm>
          <a:prstGeom prst="rect">
            <a:avLst/>
          </a:prstGeom>
          <a:noFill/>
        </p:spPr>
        <p:txBody>
          <a:bodyPr wrap="square">
            <a:spAutoFit/>
          </a:bodyPr>
          <a:lstStyle/>
          <a:p>
            <a:pPr algn="ctr"/>
            <a:r>
              <a:rPr lang="en-US" dirty="0">
                <a:solidFill>
                  <a:schemeClr val="tx2"/>
                </a:solidFill>
              </a:rPr>
              <a:t>Carried forward into the next period</a:t>
            </a:r>
          </a:p>
        </p:txBody>
      </p:sp>
      <p:sp>
        <p:nvSpPr>
          <p:cNvPr id="72" name="Arrow: Curved Up 71">
            <a:extLst>
              <a:ext uri="{FF2B5EF4-FFF2-40B4-BE49-F238E27FC236}">
                <a16:creationId xmlns:a16="http://schemas.microsoft.com/office/drawing/2014/main" id="{651DBB66-369F-489A-BB7C-BFB2500E7876}"/>
              </a:ext>
            </a:extLst>
          </p:cNvPr>
          <p:cNvSpPr/>
          <p:nvPr/>
        </p:nvSpPr>
        <p:spPr>
          <a:xfrm>
            <a:off x="13191456" y="11069474"/>
            <a:ext cx="986589" cy="358666"/>
          </a:xfrm>
          <a:prstGeom prst="curvedUpArrow">
            <a:avLst>
              <a:gd name="adj1" fmla="val 25000"/>
              <a:gd name="adj2" fmla="val 114247"/>
              <a:gd name="adj3" fmla="val 25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Arrow: Curved Up 72">
            <a:extLst>
              <a:ext uri="{FF2B5EF4-FFF2-40B4-BE49-F238E27FC236}">
                <a16:creationId xmlns:a16="http://schemas.microsoft.com/office/drawing/2014/main" id="{6A8E9317-ABAD-4764-833A-1503142007F1}"/>
              </a:ext>
            </a:extLst>
          </p:cNvPr>
          <p:cNvSpPr/>
          <p:nvPr/>
        </p:nvSpPr>
        <p:spPr>
          <a:xfrm>
            <a:off x="17973006" y="11069474"/>
            <a:ext cx="986589" cy="358666"/>
          </a:xfrm>
          <a:prstGeom prst="curvedUpArrow">
            <a:avLst>
              <a:gd name="adj1" fmla="val 25000"/>
              <a:gd name="adj2" fmla="val 114247"/>
              <a:gd name="adj3" fmla="val 25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Footer Placeholder 2">
            <a:extLst>
              <a:ext uri="{FF2B5EF4-FFF2-40B4-BE49-F238E27FC236}">
                <a16:creationId xmlns:a16="http://schemas.microsoft.com/office/drawing/2014/main" id="{4D961750-761F-4C3C-BD4A-22B242A8ECAD}"/>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7" name="Slide Number Placeholder 6">
            <a:extLst>
              <a:ext uri="{FF2B5EF4-FFF2-40B4-BE49-F238E27FC236}">
                <a16:creationId xmlns:a16="http://schemas.microsoft.com/office/drawing/2014/main" id="{9A8764A5-B433-40AE-8AD7-42D91683E30F}"/>
              </a:ext>
            </a:extLst>
          </p:cNvPr>
          <p:cNvSpPr>
            <a:spLocks noGrp="1"/>
          </p:cNvSpPr>
          <p:nvPr>
            <p:ph type="sldNum" sz="quarter" idx="12"/>
          </p:nvPr>
        </p:nvSpPr>
        <p:spPr/>
        <p:txBody>
          <a:bodyPr/>
          <a:lstStyle/>
          <a:p>
            <a:fld id="{EBE3AD81-3AD4-9C46-856E-C08CF1183C60}" type="slidenum">
              <a:rPr lang="en-US" smtClean="0"/>
              <a:pPr/>
              <a:t>4</a:t>
            </a:fld>
            <a:endParaRPr lang="en-US" dirty="0"/>
          </a:p>
        </p:txBody>
      </p:sp>
    </p:spTree>
    <p:extLst>
      <p:ext uri="{BB962C8B-B14F-4D97-AF65-F5344CB8AC3E}">
        <p14:creationId xmlns:p14="http://schemas.microsoft.com/office/powerpoint/2010/main" val="2688276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E1178-BB76-423A-9E71-27498DBC7119}"/>
              </a:ext>
            </a:extLst>
          </p:cNvPr>
          <p:cNvSpPr>
            <a:spLocks noGrp="1"/>
          </p:cNvSpPr>
          <p:nvPr>
            <p:ph type="title"/>
          </p:nvPr>
        </p:nvSpPr>
        <p:spPr/>
        <p:txBody>
          <a:bodyPr/>
          <a:lstStyle/>
          <a:p>
            <a:r>
              <a:rPr lang="en-US" dirty="0"/>
              <a:t>Preparing Closing Entries </a:t>
            </a:r>
          </a:p>
        </p:txBody>
      </p:sp>
      <p:sp>
        <p:nvSpPr>
          <p:cNvPr id="3" name="Content Placeholder 2">
            <a:extLst>
              <a:ext uri="{FF2B5EF4-FFF2-40B4-BE49-F238E27FC236}">
                <a16:creationId xmlns:a16="http://schemas.microsoft.com/office/drawing/2014/main" id="{FFCEA8C2-1780-4A6E-9ED4-0F76E3B774D7}"/>
              </a:ext>
            </a:extLst>
          </p:cNvPr>
          <p:cNvSpPr>
            <a:spLocks noGrp="1"/>
          </p:cNvSpPr>
          <p:nvPr>
            <p:ph sz="quarter" idx="13"/>
          </p:nvPr>
        </p:nvSpPr>
        <p:spPr>
          <a:xfrm>
            <a:off x="990599" y="2330379"/>
            <a:ext cx="22711611" cy="10033073"/>
          </a:xfrm>
        </p:spPr>
        <p:txBody>
          <a:bodyPr>
            <a:normAutofit/>
          </a:bodyPr>
          <a:lstStyle/>
          <a:p>
            <a:r>
              <a:rPr lang="en-US" dirty="0"/>
              <a:t>At the end of the accounting period, the company transfers temporary account balances to the permanent equity account, </a:t>
            </a:r>
            <a:r>
              <a:rPr lang="en-US" dirty="0">
                <a:solidFill>
                  <a:schemeClr val="accent2"/>
                </a:solidFill>
              </a:rPr>
              <a:t>Retained Earnings</a:t>
            </a:r>
            <a:r>
              <a:rPr lang="en-US" dirty="0"/>
              <a:t>, by means of closing entries</a:t>
            </a:r>
          </a:p>
          <a:p>
            <a:r>
              <a:rPr lang="en-US" dirty="0"/>
              <a:t>Four steps </a:t>
            </a:r>
            <a:r>
              <a:rPr lang="en-US" altLang="zh-CN" dirty="0"/>
              <a:t>of </a:t>
            </a:r>
            <a:r>
              <a:rPr lang="en-US" b="1" dirty="0"/>
              <a:t>closing entries</a:t>
            </a:r>
            <a:r>
              <a:rPr lang="en-US" dirty="0"/>
              <a:t>:</a:t>
            </a:r>
          </a:p>
          <a:p>
            <a:pPr marL="1828586" lvl="1" indent="-914400">
              <a:buFont typeface="+mj-lt"/>
              <a:buAutoNum type="arabicPeriod"/>
            </a:pPr>
            <a:r>
              <a:rPr lang="en-US" dirty="0"/>
              <a:t>Close Revenues to Income Summary</a:t>
            </a:r>
          </a:p>
          <a:p>
            <a:pPr marL="1828586" lvl="1" indent="-914400">
              <a:buFont typeface="+mj-lt"/>
              <a:buAutoNum type="arabicPeriod"/>
            </a:pPr>
            <a:r>
              <a:rPr lang="en-US" dirty="0"/>
              <a:t>Close Expenses to Income Summary</a:t>
            </a:r>
          </a:p>
          <a:p>
            <a:pPr marL="1828586" lvl="1" indent="-914400">
              <a:buFont typeface="+mj-lt"/>
              <a:buAutoNum type="arabicPeriod"/>
            </a:pPr>
            <a:r>
              <a:rPr lang="en-US" dirty="0"/>
              <a:t>Close Income Summary to Retained Earnings</a:t>
            </a:r>
          </a:p>
          <a:p>
            <a:pPr marL="1828586" lvl="1" indent="-914400">
              <a:buFont typeface="+mj-lt"/>
              <a:buAutoNum type="arabicPeriod"/>
            </a:pPr>
            <a:r>
              <a:rPr lang="en-US" dirty="0"/>
              <a:t>Close Dividends to Retained Earnings</a:t>
            </a:r>
          </a:p>
          <a:p>
            <a:endParaRPr lang="en-US" dirty="0"/>
          </a:p>
        </p:txBody>
      </p:sp>
      <p:sp>
        <p:nvSpPr>
          <p:cNvPr id="4" name="Footer Placeholder 3">
            <a:extLst>
              <a:ext uri="{FF2B5EF4-FFF2-40B4-BE49-F238E27FC236}">
                <a16:creationId xmlns:a16="http://schemas.microsoft.com/office/drawing/2014/main" id="{416397E4-E0F5-402E-8EEE-88947F47EBF4}"/>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5" name="Slide Number Placeholder 4">
            <a:extLst>
              <a:ext uri="{FF2B5EF4-FFF2-40B4-BE49-F238E27FC236}">
                <a16:creationId xmlns:a16="http://schemas.microsoft.com/office/drawing/2014/main" id="{3E403AD9-F62E-4B21-A72E-05ABC5021687}"/>
              </a:ext>
            </a:extLst>
          </p:cNvPr>
          <p:cNvSpPr>
            <a:spLocks noGrp="1"/>
          </p:cNvSpPr>
          <p:nvPr>
            <p:ph type="sldNum" sz="quarter" idx="12"/>
          </p:nvPr>
        </p:nvSpPr>
        <p:spPr/>
        <p:txBody>
          <a:bodyPr/>
          <a:lstStyle/>
          <a:p>
            <a:fld id="{EBE3AD81-3AD4-9C46-856E-C08CF1183C60}" type="slidenum">
              <a:rPr lang="en-US" smtClean="0"/>
              <a:pPr/>
              <a:t>5</a:t>
            </a:fld>
            <a:endParaRPr lang="en-US" dirty="0"/>
          </a:p>
        </p:txBody>
      </p:sp>
    </p:spTree>
    <p:extLst>
      <p:ext uri="{BB962C8B-B14F-4D97-AF65-F5344CB8AC3E}">
        <p14:creationId xmlns:p14="http://schemas.microsoft.com/office/powerpoint/2010/main" val="385729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D93F4-BFE3-4C75-BA1D-AA352ADA1FF8}"/>
              </a:ext>
            </a:extLst>
          </p:cNvPr>
          <p:cNvSpPr>
            <a:spLocks noGrp="1"/>
          </p:cNvSpPr>
          <p:nvPr>
            <p:ph type="title"/>
          </p:nvPr>
        </p:nvSpPr>
        <p:spPr/>
        <p:txBody>
          <a:bodyPr/>
          <a:lstStyle/>
          <a:p>
            <a:r>
              <a:rPr lang="en-US" dirty="0"/>
              <a:t>Closing Entries (1 of 4)</a:t>
            </a:r>
          </a:p>
        </p:txBody>
      </p:sp>
      <p:sp>
        <p:nvSpPr>
          <p:cNvPr id="3" name="Content Placeholder 2">
            <a:extLst>
              <a:ext uri="{FF2B5EF4-FFF2-40B4-BE49-F238E27FC236}">
                <a16:creationId xmlns:a16="http://schemas.microsoft.com/office/drawing/2014/main" id="{8220D7CD-7601-495B-8381-DBCEAAFC08AC}"/>
              </a:ext>
            </a:extLst>
          </p:cNvPr>
          <p:cNvSpPr>
            <a:spLocks noGrp="1"/>
          </p:cNvSpPr>
          <p:nvPr>
            <p:ph sz="quarter" idx="13"/>
          </p:nvPr>
        </p:nvSpPr>
        <p:spPr/>
        <p:txBody>
          <a:bodyPr/>
          <a:lstStyle/>
          <a:p>
            <a:endParaRPr lang="en-US" dirty="0"/>
          </a:p>
        </p:txBody>
      </p:sp>
      <p:pic>
        <p:nvPicPr>
          <p:cNvPr id="38" name="Picture 37">
            <a:extLst>
              <a:ext uri="{FF2B5EF4-FFF2-40B4-BE49-F238E27FC236}">
                <a16:creationId xmlns:a16="http://schemas.microsoft.com/office/drawing/2014/main" id="{F73C47AF-C1D3-4F61-8A0B-37DCFB160E18}"/>
              </a:ext>
            </a:extLst>
          </p:cNvPr>
          <p:cNvPicPr>
            <a:picLocks noChangeAspect="1"/>
          </p:cNvPicPr>
          <p:nvPr/>
        </p:nvPicPr>
        <p:blipFill>
          <a:blip r:embed="rId2"/>
          <a:stretch>
            <a:fillRect/>
          </a:stretch>
        </p:blipFill>
        <p:spPr>
          <a:xfrm>
            <a:off x="990600" y="2330379"/>
            <a:ext cx="9693765" cy="8186689"/>
          </a:xfrm>
          <a:prstGeom prst="rect">
            <a:avLst/>
          </a:prstGeom>
        </p:spPr>
      </p:pic>
      <p:pic>
        <p:nvPicPr>
          <p:cNvPr id="40" name="Picture 39">
            <a:extLst>
              <a:ext uri="{FF2B5EF4-FFF2-40B4-BE49-F238E27FC236}">
                <a16:creationId xmlns:a16="http://schemas.microsoft.com/office/drawing/2014/main" id="{2226E772-C407-4CE0-8C87-A6AA684208DE}"/>
              </a:ext>
            </a:extLst>
          </p:cNvPr>
          <p:cNvPicPr>
            <a:picLocks noChangeAspect="1"/>
          </p:cNvPicPr>
          <p:nvPr/>
        </p:nvPicPr>
        <p:blipFill rotWithShape="1">
          <a:blip r:embed="rId3"/>
          <a:srcRect b="66019"/>
          <a:stretch/>
        </p:blipFill>
        <p:spPr>
          <a:xfrm>
            <a:off x="11081084" y="2330379"/>
            <a:ext cx="12464040" cy="3444779"/>
          </a:xfrm>
          <a:prstGeom prst="rect">
            <a:avLst/>
          </a:prstGeom>
        </p:spPr>
      </p:pic>
      <p:sp>
        <p:nvSpPr>
          <p:cNvPr id="4" name="Rectangle 3">
            <a:extLst>
              <a:ext uri="{FF2B5EF4-FFF2-40B4-BE49-F238E27FC236}">
                <a16:creationId xmlns:a16="http://schemas.microsoft.com/office/drawing/2014/main" id="{E6DAAEC2-3ACC-4DC0-B553-BF6A7B499526}"/>
              </a:ext>
            </a:extLst>
          </p:cNvPr>
          <p:cNvSpPr/>
          <p:nvPr/>
        </p:nvSpPr>
        <p:spPr>
          <a:xfrm>
            <a:off x="1710650" y="7822532"/>
            <a:ext cx="8253663" cy="324852"/>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6B907F2-36A4-49C5-8FBC-FC72349DE255}"/>
              </a:ext>
            </a:extLst>
          </p:cNvPr>
          <p:cNvSpPr/>
          <p:nvPr/>
        </p:nvSpPr>
        <p:spPr>
          <a:xfrm>
            <a:off x="11109665" y="4201886"/>
            <a:ext cx="12435459" cy="1573272"/>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8832857-7F82-4727-BB78-5CE40A3C1EAF}"/>
              </a:ext>
            </a:extLst>
          </p:cNvPr>
          <p:cNvSpPr txBox="1"/>
          <p:nvPr/>
        </p:nvSpPr>
        <p:spPr>
          <a:xfrm>
            <a:off x="16572824" y="5777392"/>
            <a:ext cx="6972300" cy="646331"/>
          </a:xfrm>
          <a:prstGeom prst="rect">
            <a:avLst/>
          </a:prstGeom>
          <a:noFill/>
        </p:spPr>
        <p:txBody>
          <a:bodyPr wrap="square">
            <a:spAutoFit/>
          </a:bodyPr>
          <a:lstStyle/>
          <a:p>
            <a:pPr algn="r"/>
            <a:r>
              <a:rPr lang="en-US" dirty="0">
                <a:solidFill>
                  <a:schemeClr val="accent2"/>
                </a:solidFill>
              </a:rPr>
              <a:t>Close Revenues to Income Summary</a:t>
            </a:r>
          </a:p>
        </p:txBody>
      </p:sp>
      <p:sp>
        <p:nvSpPr>
          <p:cNvPr id="5" name="Footer Placeholder 4">
            <a:extLst>
              <a:ext uri="{FF2B5EF4-FFF2-40B4-BE49-F238E27FC236}">
                <a16:creationId xmlns:a16="http://schemas.microsoft.com/office/drawing/2014/main" id="{C918B74B-9D4D-47C9-9AA7-3D25B9D053AC}"/>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6" name="Slide Number Placeholder 5">
            <a:extLst>
              <a:ext uri="{FF2B5EF4-FFF2-40B4-BE49-F238E27FC236}">
                <a16:creationId xmlns:a16="http://schemas.microsoft.com/office/drawing/2014/main" id="{81676FCD-C005-46D3-A2FA-AA13BA566BEB}"/>
              </a:ext>
            </a:extLst>
          </p:cNvPr>
          <p:cNvSpPr>
            <a:spLocks noGrp="1"/>
          </p:cNvSpPr>
          <p:nvPr>
            <p:ph type="sldNum" sz="quarter" idx="12"/>
          </p:nvPr>
        </p:nvSpPr>
        <p:spPr/>
        <p:txBody>
          <a:bodyPr/>
          <a:lstStyle/>
          <a:p>
            <a:fld id="{EBE3AD81-3AD4-9C46-856E-C08CF1183C60}" type="slidenum">
              <a:rPr lang="en-US" smtClean="0"/>
              <a:pPr/>
              <a:t>6</a:t>
            </a:fld>
            <a:endParaRPr lang="en-US" dirty="0"/>
          </a:p>
        </p:txBody>
      </p:sp>
    </p:spTree>
    <p:extLst>
      <p:ext uri="{BB962C8B-B14F-4D97-AF65-F5344CB8AC3E}">
        <p14:creationId xmlns:p14="http://schemas.microsoft.com/office/powerpoint/2010/main" val="3719440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D93F4-BFE3-4C75-BA1D-AA352ADA1FF8}"/>
              </a:ext>
            </a:extLst>
          </p:cNvPr>
          <p:cNvSpPr>
            <a:spLocks noGrp="1"/>
          </p:cNvSpPr>
          <p:nvPr>
            <p:ph type="title"/>
          </p:nvPr>
        </p:nvSpPr>
        <p:spPr/>
        <p:txBody>
          <a:bodyPr/>
          <a:lstStyle/>
          <a:p>
            <a:r>
              <a:rPr lang="en-US" dirty="0"/>
              <a:t>Closing Entries (2 of 4)</a:t>
            </a:r>
          </a:p>
        </p:txBody>
      </p:sp>
      <p:sp>
        <p:nvSpPr>
          <p:cNvPr id="3" name="Content Placeholder 2">
            <a:extLst>
              <a:ext uri="{FF2B5EF4-FFF2-40B4-BE49-F238E27FC236}">
                <a16:creationId xmlns:a16="http://schemas.microsoft.com/office/drawing/2014/main" id="{8220D7CD-7601-495B-8381-DBCEAAFC08AC}"/>
              </a:ext>
            </a:extLst>
          </p:cNvPr>
          <p:cNvSpPr>
            <a:spLocks noGrp="1"/>
          </p:cNvSpPr>
          <p:nvPr>
            <p:ph sz="quarter" idx="13"/>
          </p:nvPr>
        </p:nvSpPr>
        <p:spPr/>
        <p:txBody>
          <a:bodyPr/>
          <a:lstStyle/>
          <a:p>
            <a:endParaRPr lang="en-US" dirty="0"/>
          </a:p>
        </p:txBody>
      </p:sp>
      <p:pic>
        <p:nvPicPr>
          <p:cNvPr id="38" name="Picture 37">
            <a:extLst>
              <a:ext uri="{FF2B5EF4-FFF2-40B4-BE49-F238E27FC236}">
                <a16:creationId xmlns:a16="http://schemas.microsoft.com/office/drawing/2014/main" id="{F73C47AF-C1D3-4F61-8A0B-37DCFB160E18}"/>
              </a:ext>
            </a:extLst>
          </p:cNvPr>
          <p:cNvPicPr>
            <a:picLocks noChangeAspect="1"/>
          </p:cNvPicPr>
          <p:nvPr/>
        </p:nvPicPr>
        <p:blipFill>
          <a:blip r:embed="rId2"/>
          <a:stretch>
            <a:fillRect/>
          </a:stretch>
        </p:blipFill>
        <p:spPr>
          <a:xfrm>
            <a:off x="990600" y="2330379"/>
            <a:ext cx="9693765" cy="8186689"/>
          </a:xfrm>
          <a:prstGeom prst="rect">
            <a:avLst/>
          </a:prstGeom>
        </p:spPr>
      </p:pic>
      <p:pic>
        <p:nvPicPr>
          <p:cNvPr id="40" name="Picture 39">
            <a:extLst>
              <a:ext uri="{FF2B5EF4-FFF2-40B4-BE49-F238E27FC236}">
                <a16:creationId xmlns:a16="http://schemas.microsoft.com/office/drawing/2014/main" id="{2226E772-C407-4CE0-8C87-A6AA684208DE}"/>
              </a:ext>
            </a:extLst>
          </p:cNvPr>
          <p:cNvPicPr>
            <a:picLocks noChangeAspect="1"/>
          </p:cNvPicPr>
          <p:nvPr/>
        </p:nvPicPr>
        <p:blipFill rotWithShape="1">
          <a:blip r:embed="rId3"/>
          <a:srcRect t="1" b="32786"/>
          <a:stretch/>
        </p:blipFill>
        <p:spPr>
          <a:xfrm>
            <a:off x="11081084" y="2330379"/>
            <a:ext cx="12464040" cy="6813621"/>
          </a:xfrm>
          <a:prstGeom prst="rect">
            <a:avLst/>
          </a:prstGeom>
        </p:spPr>
      </p:pic>
      <p:sp>
        <p:nvSpPr>
          <p:cNvPr id="4" name="Rectangle 3">
            <a:extLst>
              <a:ext uri="{FF2B5EF4-FFF2-40B4-BE49-F238E27FC236}">
                <a16:creationId xmlns:a16="http://schemas.microsoft.com/office/drawing/2014/main" id="{E6DAAEC2-3ACC-4DC0-B553-BF6A7B499526}"/>
              </a:ext>
            </a:extLst>
          </p:cNvPr>
          <p:cNvSpPr/>
          <p:nvPr/>
        </p:nvSpPr>
        <p:spPr>
          <a:xfrm>
            <a:off x="1710650" y="8147384"/>
            <a:ext cx="8253663" cy="1670384"/>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6B907F2-36A4-49C5-8FBC-FC72349DE255}"/>
              </a:ext>
            </a:extLst>
          </p:cNvPr>
          <p:cNvSpPr/>
          <p:nvPr/>
        </p:nvSpPr>
        <p:spPr>
          <a:xfrm>
            <a:off x="11109665" y="6163032"/>
            <a:ext cx="12435459" cy="2980967"/>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FBE500F-6914-47E1-85EB-A0FB67687B63}"/>
              </a:ext>
            </a:extLst>
          </p:cNvPr>
          <p:cNvSpPr txBox="1"/>
          <p:nvPr/>
        </p:nvSpPr>
        <p:spPr>
          <a:xfrm>
            <a:off x="16572824" y="9144000"/>
            <a:ext cx="6972300" cy="646331"/>
          </a:xfrm>
          <a:prstGeom prst="rect">
            <a:avLst/>
          </a:prstGeom>
          <a:noFill/>
        </p:spPr>
        <p:txBody>
          <a:bodyPr wrap="square">
            <a:spAutoFit/>
          </a:bodyPr>
          <a:lstStyle/>
          <a:p>
            <a:r>
              <a:rPr lang="en-US" dirty="0">
                <a:solidFill>
                  <a:schemeClr val="accent2"/>
                </a:solidFill>
              </a:rPr>
              <a:t>Close Expenses to Income Summary</a:t>
            </a:r>
          </a:p>
        </p:txBody>
      </p:sp>
      <p:sp>
        <p:nvSpPr>
          <p:cNvPr id="6" name="Footer Placeholder 5">
            <a:extLst>
              <a:ext uri="{FF2B5EF4-FFF2-40B4-BE49-F238E27FC236}">
                <a16:creationId xmlns:a16="http://schemas.microsoft.com/office/drawing/2014/main" id="{15185528-B69C-41F7-87C6-80F7ADFC78B4}"/>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8" name="Slide Number Placeholder 7">
            <a:extLst>
              <a:ext uri="{FF2B5EF4-FFF2-40B4-BE49-F238E27FC236}">
                <a16:creationId xmlns:a16="http://schemas.microsoft.com/office/drawing/2014/main" id="{FBE640C9-8DC9-4335-B691-70E0CD399C9A}"/>
              </a:ext>
            </a:extLst>
          </p:cNvPr>
          <p:cNvSpPr>
            <a:spLocks noGrp="1"/>
          </p:cNvSpPr>
          <p:nvPr>
            <p:ph type="sldNum" sz="quarter" idx="12"/>
          </p:nvPr>
        </p:nvSpPr>
        <p:spPr/>
        <p:txBody>
          <a:bodyPr/>
          <a:lstStyle/>
          <a:p>
            <a:fld id="{EBE3AD81-3AD4-9C46-856E-C08CF1183C60}" type="slidenum">
              <a:rPr lang="en-US" smtClean="0"/>
              <a:pPr/>
              <a:t>7</a:t>
            </a:fld>
            <a:endParaRPr lang="en-US" dirty="0"/>
          </a:p>
        </p:txBody>
      </p:sp>
    </p:spTree>
    <p:extLst>
      <p:ext uri="{BB962C8B-B14F-4D97-AF65-F5344CB8AC3E}">
        <p14:creationId xmlns:p14="http://schemas.microsoft.com/office/powerpoint/2010/main" val="1999125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D93F4-BFE3-4C75-BA1D-AA352ADA1FF8}"/>
              </a:ext>
            </a:extLst>
          </p:cNvPr>
          <p:cNvSpPr>
            <a:spLocks noGrp="1"/>
          </p:cNvSpPr>
          <p:nvPr>
            <p:ph type="title"/>
          </p:nvPr>
        </p:nvSpPr>
        <p:spPr/>
        <p:txBody>
          <a:bodyPr/>
          <a:lstStyle/>
          <a:p>
            <a:r>
              <a:rPr lang="en-US" dirty="0"/>
              <a:t>Closing Entries (3 of 4)</a:t>
            </a:r>
          </a:p>
        </p:txBody>
      </p:sp>
      <p:sp>
        <p:nvSpPr>
          <p:cNvPr id="3" name="Content Placeholder 2">
            <a:extLst>
              <a:ext uri="{FF2B5EF4-FFF2-40B4-BE49-F238E27FC236}">
                <a16:creationId xmlns:a16="http://schemas.microsoft.com/office/drawing/2014/main" id="{8220D7CD-7601-495B-8381-DBCEAAFC08AC}"/>
              </a:ext>
            </a:extLst>
          </p:cNvPr>
          <p:cNvSpPr>
            <a:spLocks noGrp="1"/>
          </p:cNvSpPr>
          <p:nvPr>
            <p:ph sz="quarter" idx="13"/>
          </p:nvPr>
        </p:nvSpPr>
        <p:spPr/>
        <p:txBody>
          <a:bodyPr/>
          <a:lstStyle/>
          <a:p>
            <a:endParaRPr lang="en-US" dirty="0"/>
          </a:p>
        </p:txBody>
      </p:sp>
      <p:pic>
        <p:nvPicPr>
          <p:cNvPr id="38" name="Picture 37">
            <a:extLst>
              <a:ext uri="{FF2B5EF4-FFF2-40B4-BE49-F238E27FC236}">
                <a16:creationId xmlns:a16="http://schemas.microsoft.com/office/drawing/2014/main" id="{F73C47AF-C1D3-4F61-8A0B-37DCFB160E18}"/>
              </a:ext>
            </a:extLst>
          </p:cNvPr>
          <p:cNvPicPr>
            <a:picLocks noChangeAspect="1"/>
          </p:cNvPicPr>
          <p:nvPr/>
        </p:nvPicPr>
        <p:blipFill>
          <a:blip r:embed="rId2"/>
          <a:stretch>
            <a:fillRect/>
          </a:stretch>
        </p:blipFill>
        <p:spPr>
          <a:xfrm>
            <a:off x="990600" y="2330379"/>
            <a:ext cx="9693765" cy="8186689"/>
          </a:xfrm>
          <a:prstGeom prst="rect">
            <a:avLst/>
          </a:prstGeom>
        </p:spPr>
      </p:pic>
      <p:pic>
        <p:nvPicPr>
          <p:cNvPr id="40" name="Picture 39">
            <a:extLst>
              <a:ext uri="{FF2B5EF4-FFF2-40B4-BE49-F238E27FC236}">
                <a16:creationId xmlns:a16="http://schemas.microsoft.com/office/drawing/2014/main" id="{2226E772-C407-4CE0-8C87-A6AA684208DE}"/>
              </a:ext>
            </a:extLst>
          </p:cNvPr>
          <p:cNvPicPr>
            <a:picLocks noChangeAspect="1"/>
          </p:cNvPicPr>
          <p:nvPr/>
        </p:nvPicPr>
        <p:blipFill rotWithShape="1">
          <a:blip r:embed="rId3"/>
          <a:srcRect t="1" b="17238"/>
          <a:stretch/>
        </p:blipFill>
        <p:spPr>
          <a:xfrm>
            <a:off x="11081084" y="2330379"/>
            <a:ext cx="12464040" cy="8389758"/>
          </a:xfrm>
          <a:prstGeom prst="rect">
            <a:avLst/>
          </a:prstGeom>
        </p:spPr>
      </p:pic>
      <p:sp>
        <p:nvSpPr>
          <p:cNvPr id="4" name="Rectangle 3">
            <a:extLst>
              <a:ext uri="{FF2B5EF4-FFF2-40B4-BE49-F238E27FC236}">
                <a16:creationId xmlns:a16="http://schemas.microsoft.com/office/drawing/2014/main" id="{E6DAAEC2-3ACC-4DC0-B553-BF6A7B499526}"/>
              </a:ext>
            </a:extLst>
          </p:cNvPr>
          <p:cNvSpPr/>
          <p:nvPr/>
        </p:nvSpPr>
        <p:spPr>
          <a:xfrm>
            <a:off x="12794343" y="4929498"/>
            <a:ext cx="10750781" cy="424555"/>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6B907F2-36A4-49C5-8FBC-FC72349DE255}"/>
              </a:ext>
            </a:extLst>
          </p:cNvPr>
          <p:cNvSpPr/>
          <p:nvPr/>
        </p:nvSpPr>
        <p:spPr>
          <a:xfrm>
            <a:off x="11109665" y="9170926"/>
            <a:ext cx="12435459" cy="1549211"/>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D448D53-A8C1-4C1A-B2C1-3E5B0DBAF9DD}"/>
              </a:ext>
            </a:extLst>
          </p:cNvPr>
          <p:cNvSpPr/>
          <p:nvPr/>
        </p:nvSpPr>
        <p:spPr>
          <a:xfrm>
            <a:off x="12794343" y="6100703"/>
            <a:ext cx="10750781" cy="424555"/>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0388723-DC73-4E85-AC43-E1D7CABFDE0C}"/>
              </a:ext>
            </a:extLst>
          </p:cNvPr>
          <p:cNvSpPr txBox="1"/>
          <p:nvPr/>
        </p:nvSpPr>
        <p:spPr>
          <a:xfrm>
            <a:off x="15039474" y="10720137"/>
            <a:ext cx="8505650" cy="646331"/>
          </a:xfrm>
          <a:prstGeom prst="rect">
            <a:avLst/>
          </a:prstGeom>
          <a:noFill/>
        </p:spPr>
        <p:txBody>
          <a:bodyPr wrap="square">
            <a:spAutoFit/>
          </a:bodyPr>
          <a:lstStyle/>
          <a:p>
            <a:pPr algn="r"/>
            <a:r>
              <a:rPr lang="en-US" dirty="0">
                <a:solidFill>
                  <a:schemeClr val="accent2"/>
                </a:solidFill>
              </a:rPr>
              <a:t>Close Income Summary to Retained Earnings</a:t>
            </a:r>
          </a:p>
        </p:txBody>
      </p:sp>
      <p:sp>
        <p:nvSpPr>
          <p:cNvPr id="5" name="Footer Placeholder 4">
            <a:extLst>
              <a:ext uri="{FF2B5EF4-FFF2-40B4-BE49-F238E27FC236}">
                <a16:creationId xmlns:a16="http://schemas.microsoft.com/office/drawing/2014/main" id="{8C6B56AB-D886-40B3-A87A-E738052C15D8}"/>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9" name="Slide Number Placeholder 8">
            <a:extLst>
              <a:ext uri="{FF2B5EF4-FFF2-40B4-BE49-F238E27FC236}">
                <a16:creationId xmlns:a16="http://schemas.microsoft.com/office/drawing/2014/main" id="{A73CCCF1-E817-4DC6-8CF2-4F39EF05FA8B}"/>
              </a:ext>
            </a:extLst>
          </p:cNvPr>
          <p:cNvSpPr>
            <a:spLocks noGrp="1"/>
          </p:cNvSpPr>
          <p:nvPr>
            <p:ph type="sldNum" sz="quarter" idx="12"/>
          </p:nvPr>
        </p:nvSpPr>
        <p:spPr/>
        <p:txBody>
          <a:bodyPr/>
          <a:lstStyle/>
          <a:p>
            <a:fld id="{EBE3AD81-3AD4-9C46-856E-C08CF1183C60}" type="slidenum">
              <a:rPr lang="en-US" smtClean="0"/>
              <a:pPr/>
              <a:t>8</a:t>
            </a:fld>
            <a:endParaRPr lang="en-US" dirty="0"/>
          </a:p>
        </p:txBody>
      </p:sp>
    </p:spTree>
    <p:extLst>
      <p:ext uri="{BB962C8B-B14F-4D97-AF65-F5344CB8AC3E}">
        <p14:creationId xmlns:p14="http://schemas.microsoft.com/office/powerpoint/2010/main" val="4274950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30558FE-65AE-459C-B582-8CA0002561EA}"/>
              </a:ext>
            </a:extLst>
          </p:cNvPr>
          <p:cNvSpPr txBox="1"/>
          <p:nvPr/>
        </p:nvSpPr>
        <p:spPr>
          <a:xfrm>
            <a:off x="16471232" y="12363452"/>
            <a:ext cx="7073892" cy="646331"/>
          </a:xfrm>
          <a:prstGeom prst="rect">
            <a:avLst/>
          </a:prstGeom>
          <a:solidFill>
            <a:schemeClr val="bg1"/>
          </a:solidFill>
        </p:spPr>
        <p:txBody>
          <a:bodyPr wrap="square">
            <a:spAutoFit/>
          </a:bodyPr>
          <a:lstStyle/>
          <a:p>
            <a:pPr algn="r"/>
            <a:r>
              <a:rPr lang="en-US" dirty="0">
                <a:solidFill>
                  <a:schemeClr val="accent2"/>
                </a:solidFill>
              </a:rPr>
              <a:t>Close Dividends to Retained Earnings</a:t>
            </a:r>
          </a:p>
        </p:txBody>
      </p:sp>
      <p:sp>
        <p:nvSpPr>
          <p:cNvPr id="2" name="Title 1">
            <a:extLst>
              <a:ext uri="{FF2B5EF4-FFF2-40B4-BE49-F238E27FC236}">
                <a16:creationId xmlns:a16="http://schemas.microsoft.com/office/drawing/2014/main" id="{658D93F4-BFE3-4C75-BA1D-AA352ADA1FF8}"/>
              </a:ext>
            </a:extLst>
          </p:cNvPr>
          <p:cNvSpPr>
            <a:spLocks noGrp="1"/>
          </p:cNvSpPr>
          <p:nvPr>
            <p:ph type="title"/>
          </p:nvPr>
        </p:nvSpPr>
        <p:spPr/>
        <p:txBody>
          <a:bodyPr/>
          <a:lstStyle/>
          <a:p>
            <a:r>
              <a:rPr lang="en-US" dirty="0"/>
              <a:t>Closing Entries (4 of 4)</a:t>
            </a:r>
          </a:p>
        </p:txBody>
      </p:sp>
      <p:pic>
        <p:nvPicPr>
          <p:cNvPr id="38" name="Picture 37">
            <a:extLst>
              <a:ext uri="{FF2B5EF4-FFF2-40B4-BE49-F238E27FC236}">
                <a16:creationId xmlns:a16="http://schemas.microsoft.com/office/drawing/2014/main" id="{F73C47AF-C1D3-4F61-8A0B-37DCFB160E18}"/>
              </a:ext>
            </a:extLst>
          </p:cNvPr>
          <p:cNvPicPr>
            <a:picLocks noChangeAspect="1"/>
          </p:cNvPicPr>
          <p:nvPr/>
        </p:nvPicPr>
        <p:blipFill>
          <a:blip r:embed="rId2"/>
          <a:stretch>
            <a:fillRect/>
          </a:stretch>
        </p:blipFill>
        <p:spPr>
          <a:xfrm>
            <a:off x="990600" y="2330379"/>
            <a:ext cx="9693765" cy="8186689"/>
          </a:xfrm>
          <a:prstGeom prst="rect">
            <a:avLst/>
          </a:prstGeom>
        </p:spPr>
      </p:pic>
      <p:pic>
        <p:nvPicPr>
          <p:cNvPr id="40" name="Picture 39">
            <a:extLst>
              <a:ext uri="{FF2B5EF4-FFF2-40B4-BE49-F238E27FC236}">
                <a16:creationId xmlns:a16="http://schemas.microsoft.com/office/drawing/2014/main" id="{2226E772-C407-4CE0-8C87-A6AA684208DE}"/>
              </a:ext>
            </a:extLst>
          </p:cNvPr>
          <p:cNvPicPr>
            <a:picLocks noChangeAspect="1"/>
          </p:cNvPicPr>
          <p:nvPr/>
        </p:nvPicPr>
        <p:blipFill rotWithShape="1">
          <a:blip r:embed="rId3"/>
          <a:srcRect t="1" b="147"/>
          <a:stretch/>
        </p:blipFill>
        <p:spPr>
          <a:xfrm>
            <a:off x="11081084" y="2330378"/>
            <a:ext cx="12464040" cy="10122305"/>
          </a:xfrm>
          <a:prstGeom prst="rect">
            <a:avLst/>
          </a:prstGeom>
        </p:spPr>
      </p:pic>
      <p:sp>
        <p:nvSpPr>
          <p:cNvPr id="7" name="Rectangle 6">
            <a:extLst>
              <a:ext uri="{FF2B5EF4-FFF2-40B4-BE49-F238E27FC236}">
                <a16:creationId xmlns:a16="http://schemas.microsoft.com/office/drawing/2014/main" id="{E6B907F2-36A4-49C5-8FBC-FC72349DE255}"/>
              </a:ext>
            </a:extLst>
          </p:cNvPr>
          <p:cNvSpPr/>
          <p:nvPr/>
        </p:nvSpPr>
        <p:spPr>
          <a:xfrm>
            <a:off x="11109665" y="10696075"/>
            <a:ext cx="12435459" cy="1667378"/>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B1F8C76-7B65-430F-BA29-EB3D076BB934}"/>
              </a:ext>
            </a:extLst>
          </p:cNvPr>
          <p:cNvSpPr/>
          <p:nvPr/>
        </p:nvSpPr>
        <p:spPr>
          <a:xfrm>
            <a:off x="1710650" y="7521744"/>
            <a:ext cx="8253663" cy="324852"/>
          </a:xfrm>
          <a:prstGeom prst="rect">
            <a:avLst/>
          </a:prstGeom>
          <a:no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0DB8E812-1E18-4090-B3E1-5D7877978308}"/>
              </a:ext>
            </a:extLst>
          </p:cNvPr>
          <p:cNvSpPr>
            <a:spLocks noGrp="1"/>
          </p:cNvSpPr>
          <p:nvPr>
            <p:ph type="ftr" sz="quarter" idx="11"/>
          </p:nvPr>
        </p:nvSpPr>
        <p:spPr/>
        <p:txBody>
          <a:bodyPr/>
          <a:lstStyle/>
          <a:p>
            <a:r>
              <a:rPr lang="en-US" dirty="0"/>
              <a:t>Ch4 Completing the Accounting Cycle | ACT2111 Introductory Financial Accounting (2023)</a:t>
            </a:r>
          </a:p>
        </p:txBody>
      </p:sp>
      <p:sp>
        <p:nvSpPr>
          <p:cNvPr id="4" name="Slide Number Placeholder 3">
            <a:extLst>
              <a:ext uri="{FF2B5EF4-FFF2-40B4-BE49-F238E27FC236}">
                <a16:creationId xmlns:a16="http://schemas.microsoft.com/office/drawing/2014/main" id="{A603BFC8-A135-4A96-8F9A-9B17E24DAF90}"/>
              </a:ext>
            </a:extLst>
          </p:cNvPr>
          <p:cNvSpPr>
            <a:spLocks noGrp="1"/>
          </p:cNvSpPr>
          <p:nvPr>
            <p:ph type="sldNum" sz="quarter" idx="12"/>
          </p:nvPr>
        </p:nvSpPr>
        <p:spPr/>
        <p:txBody>
          <a:bodyPr/>
          <a:lstStyle/>
          <a:p>
            <a:fld id="{EBE3AD81-3AD4-9C46-856E-C08CF1183C60}" type="slidenum">
              <a:rPr lang="en-US" smtClean="0"/>
              <a:pPr/>
              <a:t>9</a:t>
            </a:fld>
            <a:endParaRPr lang="en-US" dirty="0"/>
          </a:p>
        </p:txBody>
      </p:sp>
    </p:spTree>
    <p:extLst>
      <p:ext uri="{BB962C8B-B14F-4D97-AF65-F5344CB8AC3E}">
        <p14:creationId xmlns:p14="http://schemas.microsoft.com/office/powerpoint/2010/main" val="782768123"/>
      </p:ext>
    </p:extLst>
  </p:cSld>
  <p:clrMapOvr>
    <a:masterClrMapping/>
  </p:clrMapOvr>
</p:sld>
</file>

<file path=ppt/theme/theme1.xml><?xml version="1.0" encoding="utf-8"?>
<a:theme xmlns:a="http://schemas.openxmlformats.org/drawingml/2006/main" name="Office Theme">
  <a:themeElements>
    <a:clrScheme name="Medical 03 1">
      <a:dk1>
        <a:srgbClr val="7F7F7F"/>
      </a:dk1>
      <a:lt1>
        <a:srgbClr val="FFFFFF"/>
      </a:lt1>
      <a:dk2>
        <a:srgbClr val="000000"/>
      </a:dk2>
      <a:lt2>
        <a:srgbClr val="FFFFFF"/>
      </a:lt2>
      <a:accent1>
        <a:srgbClr val="656E95"/>
      </a:accent1>
      <a:accent2>
        <a:srgbClr val="8D9ACE"/>
      </a:accent2>
      <a:accent3>
        <a:srgbClr val="B9CBE9"/>
      </a:accent3>
      <a:accent4>
        <a:srgbClr val="EAF1FA"/>
      </a:accent4>
      <a:accent5>
        <a:srgbClr val="F9FBFE"/>
      </a:accent5>
      <a:accent6>
        <a:srgbClr val="17364F"/>
      </a:accent6>
      <a:hlink>
        <a:srgbClr val="4B5050"/>
      </a:hlink>
      <a:folHlink>
        <a:srgbClr val="19BB9B"/>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5460</TotalTime>
  <Words>1911</Words>
  <Application>Microsoft Macintosh PowerPoint</Application>
  <PresentationFormat>Custom</PresentationFormat>
  <Paragraphs>305</Paragraphs>
  <Slides>35</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35</vt:i4>
      </vt:variant>
    </vt:vector>
  </HeadingPairs>
  <TitlesOfParts>
    <vt:vector size="45" baseType="lpstr">
      <vt:lpstr>Lato Regular</vt:lpstr>
      <vt:lpstr>Lota</vt:lpstr>
      <vt:lpstr>STIX-Bold</vt:lpstr>
      <vt:lpstr>STIX-Regular</vt:lpstr>
      <vt:lpstr>Arial</vt:lpstr>
      <vt:lpstr>Calibri</vt:lpstr>
      <vt:lpstr>Lato</vt:lpstr>
      <vt:lpstr>Lato Black</vt:lpstr>
      <vt:lpstr>Wingdings</vt:lpstr>
      <vt:lpstr>Office Theme</vt:lpstr>
      <vt:lpstr>PowerPoint Presentation</vt:lpstr>
      <vt:lpstr>Review of Ch3</vt:lpstr>
      <vt:lpstr>Closing the books </vt:lpstr>
      <vt:lpstr>Temporary versus permanent accounts</vt:lpstr>
      <vt:lpstr>Preparing Closing Entries </vt:lpstr>
      <vt:lpstr>Closing Entries (1 of 4)</vt:lpstr>
      <vt:lpstr>Closing Entries (2 of 4)</vt:lpstr>
      <vt:lpstr>Closing Entries (3 of 4)</vt:lpstr>
      <vt:lpstr>Closing Entries (4 of 4)</vt:lpstr>
      <vt:lpstr>PowerPoint Presentation</vt:lpstr>
      <vt:lpstr>PowerPoint Presentation</vt:lpstr>
      <vt:lpstr>PowerPoint Presentation</vt:lpstr>
      <vt:lpstr>PowerPoint Presentation</vt:lpstr>
      <vt:lpstr>PowerPoint Presentation</vt:lpstr>
      <vt:lpstr>Preparing a Post-Closing Trial Balance</vt:lpstr>
      <vt:lpstr>Prepare the closing entries - Exercise</vt:lpstr>
      <vt:lpstr>Prepare the closing entries - Exercise</vt:lpstr>
      <vt:lpstr>Summary of the Accounting Cycle (Ch1-4)</vt:lpstr>
      <vt:lpstr>Summary of the Accounting Cycle (Ch1-4) (cont’d)</vt:lpstr>
      <vt:lpstr>Correcting Entries</vt:lpstr>
      <vt:lpstr>Correcting Entries (cont’d)</vt:lpstr>
      <vt:lpstr>Correcting Entries (cont’d)</vt:lpstr>
      <vt:lpstr>Classified Statement of Financial Position</vt:lpstr>
      <vt:lpstr>Classified Statement of Financial Position</vt:lpstr>
      <vt:lpstr>Intangible Assets</vt:lpstr>
      <vt:lpstr>Property, Plant, and Equipment</vt:lpstr>
      <vt:lpstr>Long-Term Investments</vt:lpstr>
      <vt:lpstr>Current Assets</vt:lpstr>
      <vt:lpstr>Equity</vt:lpstr>
      <vt:lpstr>Equity (cont’d)</vt:lpstr>
      <vt:lpstr>Non-Current Liabilities</vt:lpstr>
      <vt:lpstr>Current liabilities</vt:lpstr>
      <vt:lpstr>Liquidity risk</vt:lpstr>
      <vt:lpstr>Statement of Financial Position Classifications - Exercise</vt:lpstr>
      <vt:lpstr>Glossary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Shijie Yang</dc:creator>
  <cp:lastModifiedBy>Yi Cao</cp:lastModifiedBy>
  <cp:revision>868</cp:revision>
  <dcterms:created xsi:type="dcterms:W3CDTF">2018-08-12T11:43:56Z</dcterms:created>
  <dcterms:modified xsi:type="dcterms:W3CDTF">2023-02-20T15:42:33Z</dcterms:modified>
</cp:coreProperties>
</file>